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Inter Light"/>
      <p:regular r:id="rId34"/>
      <p:bold r:id="rId35"/>
      <p:italic r:id="rId36"/>
      <p:boldItalic r:id="rId37"/>
    </p:embeddedFont>
    <p:embeddedFont>
      <p:font typeface="Inter SemiBold"/>
      <p:regular r:id="rId38"/>
      <p:bold r:id="rId39"/>
      <p:italic r:id="rId40"/>
      <p:boldItalic r:id="rId41"/>
    </p:embeddedFont>
    <p:embeddedFont>
      <p:font typeface="Inter"/>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747775"/>
          </p15:clr>
        </p15:guide>
        <p15:guide id="2" pos="247">
          <p15:clr>
            <a:srgbClr val="747775"/>
          </p15:clr>
        </p15:guide>
        <p15:guide id="3" pos="5074">
          <p15:clr>
            <a:srgbClr val="747775"/>
          </p15:clr>
        </p15:guide>
        <p15:guide id="4" pos="5544">
          <p15:clr>
            <a:srgbClr val="747775"/>
          </p15:clr>
        </p15:guide>
        <p15:guide id="5" orient="horz" pos="21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47"/>
        <p:guide pos="5074"/>
        <p:guide pos="5544"/>
        <p:guide pos="21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terSemiBold-italic.fntdata"/><Relationship Id="rId20" Type="http://schemas.openxmlformats.org/officeDocument/2006/relationships/slide" Target="slides/slide15.xml"/><Relationship Id="rId42" Type="http://schemas.openxmlformats.org/officeDocument/2006/relationships/font" Target="fonts/Inter-regular.fntdata"/><Relationship Id="rId41" Type="http://schemas.openxmlformats.org/officeDocument/2006/relationships/font" Target="fonts/InterSemiBold-boldItalic.fntdata"/><Relationship Id="rId22" Type="http://schemas.openxmlformats.org/officeDocument/2006/relationships/slide" Target="slides/slide17.xml"/><Relationship Id="rId44" Type="http://schemas.openxmlformats.org/officeDocument/2006/relationships/font" Target="fonts/Inter-italic.fntdata"/><Relationship Id="rId21" Type="http://schemas.openxmlformats.org/officeDocument/2006/relationships/slide" Target="slides/slide16.xml"/><Relationship Id="rId43" Type="http://schemas.openxmlformats.org/officeDocument/2006/relationships/font" Target="fonts/Inter-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Inter-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InterLight-bold.fntdata"/><Relationship Id="rId12" Type="http://schemas.openxmlformats.org/officeDocument/2006/relationships/slide" Target="slides/slide7.xml"/><Relationship Id="rId34" Type="http://schemas.openxmlformats.org/officeDocument/2006/relationships/font" Target="fonts/InterLight-regular.fntdata"/><Relationship Id="rId15" Type="http://schemas.openxmlformats.org/officeDocument/2006/relationships/slide" Target="slides/slide10.xml"/><Relationship Id="rId37" Type="http://schemas.openxmlformats.org/officeDocument/2006/relationships/font" Target="fonts/InterLight-boldItalic.fntdata"/><Relationship Id="rId14" Type="http://schemas.openxmlformats.org/officeDocument/2006/relationships/slide" Target="slides/slide9.xml"/><Relationship Id="rId36" Type="http://schemas.openxmlformats.org/officeDocument/2006/relationships/font" Target="fonts/InterLight-italic.fntdata"/><Relationship Id="rId17" Type="http://schemas.openxmlformats.org/officeDocument/2006/relationships/slide" Target="slides/slide12.xml"/><Relationship Id="rId39" Type="http://schemas.openxmlformats.org/officeDocument/2006/relationships/font" Target="fonts/InterSemiBold-bold.fntdata"/><Relationship Id="rId16" Type="http://schemas.openxmlformats.org/officeDocument/2006/relationships/slide" Target="slides/slide11.xml"/><Relationship Id="rId38" Type="http://schemas.openxmlformats.org/officeDocument/2006/relationships/font" Target="fonts/InterSemiBold-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 name="Shape 12"/>
        <p:cNvGrpSpPr/>
        <p:nvPr/>
      </p:nvGrpSpPr>
      <p:grpSpPr>
        <a:xfrm>
          <a:off x="0" y="0"/>
          <a:ext cx="0" cy="0"/>
          <a:chOff x="0" y="0"/>
          <a:chExt cx="0" cy="0"/>
        </a:xfrm>
      </p:grpSpPr>
      <p:sp>
        <p:nvSpPr>
          <p:cNvPr id="13" name="Google Shape;13;g321f657816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 name="Google Shape;14;g321f657816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Hello everyone, as we have seen so far in the course, Conversational patterns like two-agent chat, sequential chat, and group chat are effective for simpler workflows, but as tasks grow more complex, these patterns show some key limitations.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2be752cfe2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2be752cfe2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Nested chat </a:t>
            </a:r>
            <a:r>
              <a:rPr lang="en">
                <a:solidFill>
                  <a:schemeClr val="dk1"/>
                </a:solidFill>
              </a:rPr>
              <a:t>modularizes</a:t>
            </a:r>
            <a:r>
              <a:rPr lang="en">
                <a:solidFill>
                  <a:schemeClr val="dk1"/>
                </a:solidFill>
              </a:rPr>
              <a:t> workflows, breaking tasks into smaller parts that are handled by specialized sub-agents. The initiating agent acts as a manager, delegating tasks and consolidating the results into a seamless communication flow. It does this using the Nested Chats Handler which is similar to the “Chat Initiate” feature of Agents in AG2. Now lets look at what happens within a nested chat: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2be752cfe2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2be752cfe2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The first step is Initial Message Flow:</a:t>
            </a: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It starts as the initiating agent receives the message from the previous agent or user. In our case the initiating agent is agent B</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32be752cfe2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32be752cfe2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This message may pass through an optional Human-in-the-Loop (HITL) component for oversight.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2be752cfe2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32be752cfe2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If no human input is required, the message proceeds to the Trigger Stage.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32be752cfe2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32be752cfe2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The next step happens in the Trigger Stage.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system evaluates conditions set by the developer to decide if a nested chat is necessary.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32be752cfe2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32be752cfe2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If the conditions are met, the Nested Chats Handler activates.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2be752cfe2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2be752cfe2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If not, the initiating agent handles the task directly and passes its response to the next agent skipping the nest.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2be752cfe2_0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32be752cfe2_0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Nested Chats Handler</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If the nested chat handler is activated.It delegates tasks to sub-agents within the nest and collects their responses.  The flow of information within the nest depends on the structure inside the nest which can be sequential, group or another nest etc. </a:t>
            </a:r>
            <a:r>
              <a:rPr lang="en">
                <a:solidFill>
                  <a:schemeClr val="dk1"/>
                </a:solidFill>
              </a:rPr>
              <a:t>In nested chats, the same agent that triggers the nested chats also acts as the sender for all the subtasks. In our case its agent B.</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32be752cfe2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32be752cfe2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Once the nested chats are completed, the handler combines their results to generate a response to the original message. By default, the handler uses the summary from the last chat as the final response.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32acf65851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32acf65851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Nested chat offers several benefits: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Specialization: Sub-agents focus exclusively on their assigned tasks, leading to better quality outputs.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Streamlined Data Flow: Only relevant information is shared between agents, reducing noise and confusion.</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Efficiency: Tasks within the nest can execute conditionally, depending on the trigger - saving time and optimizing resources.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Reusable: </a:t>
            </a:r>
            <a:r>
              <a:rPr lang="en">
                <a:solidFill>
                  <a:schemeClr val="dk1"/>
                </a:solidFill>
              </a:rPr>
              <a:t>Nested chat doesn’t just organize workflows—it transforms complex processes into modular, reusable units that make communication more effective. This means that you could reuse these nested components in different agentic workflows.</a:t>
            </a:r>
            <a:endParaRPr>
              <a:solidFill>
                <a:schemeClr val="dk1"/>
              </a:solidFill>
            </a:endParaRPr>
          </a:p>
          <a:p>
            <a:pPr indent="0" lvl="0" marL="457200" rtl="0" algn="l">
              <a:lnSpc>
                <a:spcPct val="115000"/>
              </a:lnSpc>
              <a:spcBef>
                <a:spcPts val="0"/>
              </a:spcBef>
              <a:spcAft>
                <a:spcPts val="0"/>
              </a:spcAft>
              <a:buNone/>
            </a:pPr>
            <a:r>
              <a:t/>
            </a:r>
            <a:endParaRPr>
              <a:solidFill>
                <a:schemeClr val="dk1"/>
              </a:solidFill>
            </a:endParaRPr>
          </a:p>
          <a:p>
            <a:pPr indent="0" lvl="0" marL="45720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 name="Shape 21"/>
        <p:cNvGrpSpPr/>
        <p:nvPr/>
      </p:nvGrpSpPr>
      <p:grpSpPr>
        <a:xfrm>
          <a:off x="0" y="0"/>
          <a:ext cx="0" cy="0"/>
          <a:chOff x="0" y="0"/>
          <a:chExt cx="0" cy="0"/>
        </a:xfrm>
      </p:grpSpPr>
      <p:sp>
        <p:nvSpPr>
          <p:cNvPr id="22" name="Google Shape;22;g32be752cf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 name="Google Shape;23;g32be752cf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Two-Agent Chat:</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Involves only two agents exchanging information.</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32be752cfe2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32be752cfe2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Since nested chats allow agents to have a dynamic workflow they are useful in complex applications like creating email response systems, HR Recruitment systems, Disaster response systems, etc. Let's take the example of an Email Response System Using Nested Chat. It is an automated system that receives emails, evaluates actionable items, and if required handles sub-tasks and finally replies to the email</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32be752cfe2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32be752cfe2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1" marL="914400" rtl="0" algn="l">
              <a:lnSpc>
                <a:spcPct val="115000"/>
              </a:lnSpc>
              <a:spcBef>
                <a:spcPts val="1200"/>
              </a:spcBef>
              <a:spcAft>
                <a:spcPts val="0"/>
              </a:spcAft>
              <a:buClr>
                <a:schemeClr val="dk1"/>
              </a:buClr>
              <a:buSzPts val="1100"/>
              <a:buChar char="○"/>
            </a:pPr>
            <a:r>
              <a:rPr lang="en">
                <a:solidFill>
                  <a:schemeClr val="dk1"/>
                </a:solidFill>
              </a:rPr>
              <a:t>The </a:t>
            </a:r>
            <a:r>
              <a:rPr b="1" lang="en">
                <a:solidFill>
                  <a:schemeClr val="dk1"/>
                </a:solidFill>
              </a:rPr>
              <a:t>Reader Agent</a:t>
            </a:r>
            <a:r>
              <a:rPr lang="en">
                <a:solidFill>
                  <a:schemeClr val="dk1"/>
                </a:solidFill>
              </a:rPr>
              <a:t> reads the email, summarises it, and sends it to the next agent.</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32be752cfe2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32be752cfe2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The next agent is the initializer agent of the nested loop called the Analyser agent. It analyses the received summary and checks if any action is needed.</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32be752cfe2_0_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32be752cfe2_0_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If no action is needed, transfer the summary as it is to the next agent in sequence which is the reply agent.</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32be752cfe2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32be752cfe2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If an action such as a meeting is required, then the trigger within the analyser activates the </a:t>
            </a:r>
            <a:r>
              <a:rPr b="1" lang="en">
                <a:solidFill>
                  <a:schemeClr val="dk1"/>
                </a:solidFill>
              </a:rPr>
              <a:t>Nested Chat Handler</a:t>
            </a:r>
            <a:r>
              <a:rPr lang="en">
                <a:solidFill>
                  <a:schemeClr val="dk1"/>
                </a:solidFill>
              </a:rPr>
              <a:t>. </a:t>
            </a:r>
            <a:r>
              <a:rPr b="1" lang="en">
                <a:solidFill>
                  <a:schemeClr val="dk1"/>
                </a:solidFill>
              </a:rPr>
              <a:t>Lets look at the components of the Nest:</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32be752cfe2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32be752cfe2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The nest can have sub-agents like a </a:t>
            </a:r>
            <a:r>
              <a:rPr b="1" lang="en">
                <a:solidFill>
                  <a:schemeClr val="dk1"/>
                </a:solidFill>
              </a:rPr>
              <a:t>Calendar Agent</a:t>
            </a:r>
            <a:r>
              <a:rPr lang="en">
                <a:solidFill>
                  <a:schemeClr val="dk1"/>
                </a:solidFill>
              </a:rPr>
              <a:t>  which checks availability and a </a:t>
            </a:r>
            <a:r>
              <a:rPr b="1" lang="en">
                <a:solidFill>
                  <a:schemeClr val="dk1"/>
                </a:solidFill>
              </a:rPr>
              <a:t>Time Slot Optimizer</a:t>
            </a:r>
            <a:r>
              <a:rPr lang="en">
                <a:solidFill>
                  <a:schemeClr val="dk1"/>
                </a:solidFill>
              </a:rPr>
              <a:t> to suggest meeting times etc.</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32be752cfe2_0_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32be752cfe2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The response from the nest is collated by the analyzer agent and sent to the reply agent.</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32be752cfe2_0_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32be752cfe2_0_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As a final step </a:t>
            </a:r>
            <a:r>
              <a:rPr lang="en">
                <a:solidFill>
                  <a:schemeClr val="dk1"/>
                </a:solidFill>
              </a:rPr>
              <a:t>the </a:t>
            </a:r>
            <a:r>
              <a:rPr b="1" lang="en">
                <a:solidFill>
                  <a:schemeClr val="dk1"/>
                </a:solidFill>
              </a:rPr>
              <a:t>Reply Agent</a:t>
            </a:r>
            <a:r>
              <a:rPr lang="en">
                <a:solidFill>
                  <a:schemeClr val="dk1"/>
                </a:solidFill>
              </a:rPr>
              <a:t> drafts an email response using the results from the previous agents. This streamlined process ensures efficiency and clarity in handling email responses. Nested chat resolves the limitations of traditional conversation patterns by breaking down tasks into manageable units, delegating them to sub agents, and presenting a unified experience to the user.</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32acf658512_0_56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5" name="Google Shape;585;g32acf658512_0_56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This is all for this lesson, in the next lesson, we’ll explore an enhanced Hiring Team that leverages nested chats to access tools and optimize workflows. See you there!</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a:solidFill>
                <a:schemeClr val="dk1"/>
              </a:solidFill>
            </a:endParaRPr>
          </a:p>
        </p:txBody>
      </p:sp>
      <p:sp>
        <p:nvSpPr>
          <p:cNvPr id="586" name="Google Shape;586;g32acf658512_0_56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g32be752cfe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 name="Google Shape;42;g32be752cfe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Its limitation is that it doesn't scale well for workflows that involve multiple subtasks or agents.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2be752cfe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32be752cfe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Sequential Chat: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Is suitable for tasks that happen one after the other, in a set order.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2831a2ae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2831a2ae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Its limitation is that it becomes inefficient for workflows where tasks could run in parallel, wasting time and resources.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2be752cfe2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2be752cfe2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Group Chat demands that All agents work within the same shared conversation.</a:t>
            </a:r>
            <a:endParaRPr>
              <a:solidFill>
                <a:schemeClr val="dk1"/>
              </a:solidFill>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2be752cfe2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2be752cfe2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Its limitation is that sometimes agents receive information which is not directly relevant to their tasks, causing unnecessary complexity and computational load. Let’s understand this with an example.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2be752cfe2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2be752cfe2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Imagine a workflow where: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One agent fetches customer data,</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Another agent generates a summary, and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A third agent drafts an email.</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2be752cfe2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2be752cfe2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 a group chat, all agents would receive every piece of information, even if it’s irrelevant to their specific task. This not only adds unnecessary complexity but also increases processing overhead. Clearly, for complex workflows, where we need to compartmentalise workings of one of more agents we need a better approach. And that’s where Nested Chat comes in.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 name="Shape 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10" name="Google Shape;10;p3"/>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blip>
          <a:stretch>
            <a:fillRect/>
          </a:stretch>
        </p:blipFill>
        <p:spPr>
          <a:xfrm>
            <a:off x="8051501" y="4690220"/>
            <a:ext cx="753175" cy="216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 name="Shape 15"/>
        <p:cNvGrpSpPr/>
        <p:nvPr/>
      </p:nvGrpSpPr>
      <p:grpSpPr>
        <a:xfrm>
          <a:off x="0" y="0"/>
          <a:ext cx="0" cy="0"/>
          <a:chOff x="0" y="0"/>
          <a:chExt cx="0" cy="0"/>
        </a:xfrm>
      </p:grpSpPr>
      <p:sp>
        <p:nvSpPr>
          <p:cNvPr id="16" name="Google Shape;16;p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7" name="Google Shape;17;p4"/>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8" name="Google Shape;18;p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 name="Google Shape;19;p4"/>
          <p:cNvSpPr txBox="1"/>
          <p:nvPr/>
        </p:nvSpPr>
        <p:spPr>
          <a:xfrm>
            <a:off x="311700" y="2200550"/>
            <a:ext cx="585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Inter"/>
                <a:ea typeface="Inter"/>
                <a:cs typeface="Inter"/>
                <a:sym typeface="Inter"/>
              </a:rPr>
              <a:t>Nested Chat</a:t>
            </a:r>
            <a:endParaRPr sz="2500">
              <a:solidFill>
                <a:schemeClr val="lt1"/>
              </a:solidFill>
              <a:latin typeface="Inter"/>
              <a:ea typeface="Inter"/>
              <a:cs typeface="Inter"/>
              <a:sym typeface="Inter"/>
            </a:endParaRPr>
          </a:p>
        </p:txBody>
      </p:sp>
      <p:sp>
        <p:nvSpPr>
          <p:cNvPr id="20" name="Google Shape;20;p4"/>
          <p:cNvSpPr txBox="1"/>
          <p:nvPr/>
        </p:nvSpPr>
        <p:spPr>
          <a:xfrm>
            <a:off x="314689" y="3939725"/>
            <a:ext cx="6250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Apoorv Vishnoi</a:t>
            </a:r>
            <a:endParaRPr sz="1800">
              <a:solidFill>
                <a:schemeClr val="lt1"/>
              </a:solidFill>
            </a:endParaRPr>
          </a:p>
          <a:p>
            <a:pPr indent="0" lvl="0" marL="0" rtl="0" algn="l">
              <a:spcBef>
                <a:spcPts val="0"/>
              </a:spcBef>
              <a:spcAft>
                <a:spcPts val="0"/>
              </a:spcAft>
              <a:buNone/>
            </a:pPr>
            <a:r>
              <a:rPr lang="en" sz="1500">
                <a:solidFill>
                  <a:schemeClr val="lt1"/>
                </a:solidFill>
              </a:rPr>
              <a:t>Head of </a:t>
            </a:r>
            <a:r>
              <a:rPr lang="en" sz="1500">
                <a:solidFill>
                  <a:schemeClr val="lt1"/>
                </a:solidFill>
              </a:rPr>
              <a:t>Training, Analytics Vidhya</a:t>
            </a:r>
            <a:endParaRPr sz="15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3"/>
          <p:cNvSpPr/>
          <p:nvPr/>
        </p:nvSpPr>
        <p:spPr>
          <a:xfrm>
            <a:off x="3615500" y="965425"/>
            <a:ext cx="1476300" cy="37905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38" name="Google Shape;238;p13"/>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9" name="Google Shape;239;p13"/>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0" name="Google Shape;240;p1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241" name="Google Shape;241;p13"/>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2" name="Google Shape;242;p1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Nested </a:t>
            </a:r>
            <a:r>
              <a:rPr b="1" lang="en" sz="2400">
                <a:solidFill>
                  <a:srgbClr val="FFFFFF"/>
                </a:solidFill>
                <a:latin typeface="Inter"/>
                <a:ea typeface="Inter"/>
                <a:cs typeface="Inter"/>
                <a:sym typeface="Inter"/>
              </a:rPr>
              <a:t>Chat</a:t>
            </a:r>
            <a:endParaRPr b="1" sz="2400">
              <a:solidFill>
                <a:srgbClr val="FFFFFF"/>
              </a:solidFill>
              <a:latin typeface="Inter"/>
              <a:ea typeface="Inter"/>
              <a:cs typeface="Inter"/>
              <a:sym typeface="Inter"/>
            </a:endParaRPr>
          </a:p>
        </p:txBody>
      </p:sp>
      <p:sp>
        <p:nvSpPr>
          <p:cNvPr id="243" name="Google Shape;243;p13"/>
          <p:cNvSpPr/>
          <p:nvPr/>
        </p:nvSpPr>
        <p:spPr>
          <a:xfrm>
            <a:off x="3615500" y="2044775"/>
            <a:ext cx="1476300" cy="2711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44" name="Google Shape;244;p13"/>
          <p:cNvSpPr/>
          <p:nvPr/>
        </p:nvSpPr>
        <p:spPr>
          <a:xfrm>
            <a:off x="2156201" y="10215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100">
                <a:solidFill>
                  <a:srgbClr val="FFFFFF"/>
                </a:solidFill>
                <a:latin typeface="Inter"/>
                <a:ea typeface="Inter"/>
                <a:cs typeface="Inter"/>
                <a:sym typeface="Inter"/>
              </a:rPr>
              <a:t>Agent A</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800">
              <a:solidFill>
                <a:srgbClr val="FFFFFF"/>
              </a:solidFill>
              <a:latin typeface="Inter"/>
              <a:ea typeface="Inter"/>
              <a:cs typeface="Inter"/>
              <a:sym typeface="Inter"/>
            </a:endParaRPr>
          </a:p>
        </p:txBody>
      </p:sp>
      <p:cxnSp>
        <p:nvCxnSpPr>
          <p:cNvPr id="245" name="Google Shape;245;p13"/>
          <p:cNvCxnSpPr/>
          <p:nvPr/>
        </p:nvCxnSpPr>
        <p:spPr>
          <a:xfrm>
            <a:off x="3156965" y="1378556"/>
            <a:ext cx="685800" cy="0"/>
          </a:xfrm>
          <a:prstGeom prst="straightConnector1">
            <a:avLst/>
          </a:prstGeom>
          <a:noFill/>
          <a:ln cap="flat" cmpd="sng" w="19050">
            <a:solidFill>
              <a:srgbClr val="DAE0E6"/>
            </a:solidFill>
            <a:prstDash val="solid"/>
            <a:round/>
            <a:headEnd len="med" w="med" type="none"/>
            <a:tailEnd len="med" w="med" type="stealth"/>
          </a:ln>
        </p:spPr>
      </p:cxnSp>
      <p:sp>
        <p:nvSpPr>
          <p:cNvPr id="246" name="Google Shape;246;p13"/>
          <p:cNvSpPr/>
          <p:nvPr/>
        </p:nvSpPr>
        <p:spPr>
          <a:xfrm>
            <a:off x="3849831" y="10215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FFFFFF"/>
                </a:solidFill>
                <a:latin typeface="Inter"/>
                <a:ea typeface="Inter"/>
                <a:cs typeface="Inter"/>
                <a:sym typeface="Inter"/>
              </a:rPr>
              <a:t>Agent B</a:t>
            </a:r>
            <a:endParaRPr b="1" sz="1100">
              <a:solidFill>
                <a:srgbClr val="FFFFFF"/>
              </a:solidFill>
              <a:latin typeface="Inter"/>
              <a:ea typeface="Inter"/>
              <a:cs typeface="Inter"/>
              <a:sym typeface="Inter"/>
            </a:endParaRPr>
          </a:p>
          <a:p>
            <a:pPr indent="0" lvl="0" marL="0" rtl="0" algn="ctr">
              <a:spcBef>
                <a:spcPts val="0"/>
              </a:spcBef>
              <a:spcAft>
                <a:spcPts val="0"/>
              </a:spcAft>
              <a:buNone/>
            </a:pPr>
            <a:r>
              <a:rPr b="1" lang="en" sz="700">
                <a:solidFill>
                  <a:srgbClr val="FFFFFF"/>
                </a:solidFill>
                <a:latin typeface="Inter"/>
                <a:ea typeface="Inter"/>
                <a:cs typeface="Inter"/>
                <a:sym typeface="Inter"/>
              </a:rPr>
              <a:t>(Initialising Agent)</a:t>
            </a:r>
            <a:endParaRPr b="1" sz="700">
              <a:solidFill>
                <a:srgbClr val="FFFFFF"/>
              </a:solidFill>
              <a:latin typeface="Inter"/>
              <a:ea typeface="Inter"/>
              <a:cs typeface="Inter"/>
              <a:sym typeface="Inter"/>
            </a:endParaRPr>
          </a:p>
        </p:txBody>
      </p:sp>
      <p:sp>
        <p:nvSpPr>
          <p:cNvPr id="247" name="Google Shape;247;p13"/>
          <p:cNvSpPr/>
          <p:nvPr/>
        </p:nvSpPr>
        <p:spPr>
          <a:xfrm>
            <a:off x="3977026" y="2160589"/>
            <a:ext cx="718500" cy="5274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D</a:t>
            </a:r>
            <a:endParaRPr b="1" sz="800">
              <a:solidFill>
                <a:srgbClr val="F9C823"/>
              </a:solidFill>
              <a:latin typeface="Inter"/>
              <a:ea typeface="Inter"/>
              <a:cs typeface="Inter"/>
              <a:sym typeface="Inter"/>
            </a:endParaRPr>
          </a:p>
        </p:txBody>
      </p:sp>
      <p:cxnSp>
        <p:nvCxnSpPr>
          <p:cNvPr id="248" name="Google Shape;248;p13"/>
          <p:cNvCxnSpPr>
            <a:stCxn id="246" idx="2"/>
            <a:endCxn id="247" idx="0"/>
          </p:cNvCxnSpPr>
          <p:nvPr/>
        </p:nvCxnSpPr>
        <p:spPr>
          <a:xfrm>
            <a:off x="4336281" y="1735550"/>
            <a:ext cx="0" cy="425100"/>
          </a:xfrm>
          <a:prstGeom prst="straightConnector1">
            <a:avLst/>
          </a:prstGeom>
          <a:noFill/>
          <a:ln cap="flat" cmpd="sng" w="19050">
            <a:solidFill>
              <a:srgbClr val="DAE0E6"/>
            </a:solidFill>
            <a:prstDash val="solid"/>
            <a:round/>
            <a:headEnd len="med" w="med" type="stealth"/>
            <a:tailEnd len="med" w="med" type="stealth"/>
          </a:ln>
        </p:spPr>
      </p:cxnSp>
      <p:cxnSp>
        <p:nvCxnSpPr>
          <p:cNvPr id="249" name="Google Shape;249;p13"/>
          <p:cNvCxnSpPr/>
          <p:nvPr/>
        </p:nvCxnSpPr>
        <p:spPr>
          <a:xfrm>
            <a:off x="6527704" y="1378562"/>
            <a:ext cx="499500" cy="0"/>
          </a:xfrm>
          <a:prstGeom prst="straightConnector1">
            <a:avLst/>
          </a:prstGeom>
          <a:noFill/>
          <a:ln cap="flat" cmpd="sng" w="19050">
            <a:solidFill>
              <a:srgbClr val="DAE0E6"/>
            </a:solidFill>
            <a:prstDash val="solid"/>
            <a:round/>
            <a:headEnd len="med" w="med" type="none"/>
            <a:tailEnd len="med" w="med" type="stealth"/>
          </a:ln>
        </p:spPr>
      </p:cxnSp>
      <p:sp>
        <p:nvSpPr>
          <p:cNvPr id="250" name="Google Shape;250;p13"/>
          <p:cNvSpPr/>
          <p:nvPr/>
        </p:nvSpPr>
        <p:spPr>
          <a:xfrm>
            <a:off x="6699808" y="994854"/>
            <a:ext cx="13332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Inter"/>
              <a:ea typeface="Inter"/>
              <a:cs typeface="Inter"/>
              <a:sym typeface="Inter"/>
            </a:endParaRPr>
          </a:p>
          <a:p>
            <a:pPr indent="0" lvl="0" marL="0" rtl="0" algn="ctr">
              <a:spcBef>
                <a:spcPts val="0"/>
              </a:spcBef>
              <a:spcAft>
                <a:spcPts val="0"/>
              </a:spcAft>
              <a:buNone/>
            </a:pPr>
            <a:r>
              <a:rPr lang="en" sz="1200">
                <a:solidFill>
                  <a:srgbClr val="FFFFFF"/>
                </a:solidFill>
                <a:latin typeface="Inter"/>
                <a:ea typeface="Inter"/>
                <a:cs typeface="Inter"/>
                <a:sym typeface="Inter"/>
              </a:rPr>
              <a:t>Output</a:t>
            </a:r>
            <a:endParaRPr sz="1200">
              <a:solidFill>
                <a:srgbClr val="FFFFFF"/>
              </a:solidFill>
              <a:latin typeface="Inter"/>
              <a:ea typeface="Inter"/>
              <a:cs typeface="Inter"/>
              <a:sym typeface="Inter"/>
            </a:endParaRPr>
          </a:p>
          <a:p>
            <a:pPr indent="0" lvl="0" marL="0" rtl="0" algn="ctr">
              <a:spcBef>
                <a:spcPts val="0"/>
              </a:spcBef>
              <a:spcAft>
                <a:spcPts val="0"/>
              </a:spcAft>
              <a:buNone/>
            </a:pPr>
            <a:r>
              <a:t/>
            </a:r>
            <a:endParaRPr sz="1200">
              <a:solidFill>
                <a:srgbClr val="FFFFFF"/>
              </a:solidFill>
              <a:latin typeface="Inter"/>
              <a:ea typeface="Inter"/>
              <a:cs typeface="Inter"/>
              <a:sym typeface="Inter"/>
            </a:endParaRPr>
          </a:p>
        </p:txBody>
      </p:sp>
      <p:cxnSp>
        <p:nvCxnSpPr>
          <p:cNvPr id="251" name="Google Shape;251;p13"/>
          <p:cNvCxnSpPr/>
          <p:nvPr/>
        </p:nvCxnSpPr>
        <p:spPr>
          <a:xfrm>
            <a:off x="4843544" y="1378556"/>
            <a:ext cx="685800" cy="0"/>
          </a:xfrm>
          <a:prstGeom prst="straightConnector1">
            <a:avLst/>
          </a:prstGeom>
          <a:noFill/>
          <a:ln cap="flat" cmpd="sng" w="19050">
            <a:solidFill>
              <a:srgbClr val="DAE0E6"/>
            </a:solidFill>
            <a:prstDash val="solid"/>
            <a:round/>
            <a:headEnd len="med" w="med" type="none"/>
            <a:tailEnd len="med" w="med" type="stealth"/>
          </a:ln>
        </p:spPr>
      </p:cxnSp>
      <p:sp>
        <p:nvSpPr>
          <p:cNvPr id="252" name="Google Shape;252;p13"/>
          <p:cNvSpPr/>
          <p:nvPr/>
        </p:nvSpPr>
        <p:spPr>
          <a:xfrm>
            <a:off x="5543456" y="102893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Agent C</a:t>
            </a:r>
            <a:endParaRPr b="1" sz="1000">
              <a:solidFill>
                <a:schemeClr val="lt1"/>
              </a:solidFill>
              <a:latin typeface="Inter"/>
              <a:ea typeface="Inter"/>
              <a:cs typeface="Inter"/>
              <a:sym typeface="Inter"/>
            </a:endParaRPr>
          </a:p>
        </p:txBody>
      </p:sp>
      <p:sp>
        <p:nvSpPr>
          <p:cNvPr id="253" name="Google Shape;253;p13"/>
          <p:cNvSpPr/>
          <p:nvPr/>
        </p:nvSpPr>
        <p:spPr>
          <a:xfrm>
            <a:off x="3977026" y="3083164"/>
            <a:ext cx="718500" cy="5274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E</a:t>
            </a:r>
            <a:endParaRPr b="1" sz="800">
              <a:solidFill>
                <a:srgbClr val="F9C823"/>
              </a:solidFill>
              <a:latin typeface="Inter"/>
              <a:ea typeface="Inter"/>
              <a:cs typeface="Inter"/>
              <a:sym typeface="Inter"/>
            </a:endParaRPr>
          </a:p>
        </p:txBody>
      </p:sp>
      <p:cxnSp>
        <p:nvCxnSpPr>
          <p:cNvPr id="254" name="Google Shape;254;p13"/>
          <p:cNvCxnSpPr>
            <a:stCxn id="247" idx="2"/>
            <a:endCxn id="253" idx="0"/>
          </p:cNvCxnSpPr>
          <p:nvPr/>
        </p:nvCxnSpPr>
        <p:spPr>
          <a:xfrm>
            <a:off x="4336276" y="2687989"/>
            <a:ext cx="0" cy="395100"/>
          </a:xfrm>
          <a:prstGeom prst="straightConnector1">
            <a:avLst/>
          </a:prstGeom>
          <a:noFill/>
          <a:ln cap="flat" cmpd="sng" w="19050">
            <a:solidFill>
              <a:srgbClr val="DAE0E6"/>
            </a:solidFill>
            <a:prstDash val="solid"/>
            <a:round/>
            <a:headEnd len="med" w="med" type="triangle"/>
            <a:tailEnd len="med" w="med" type="triangle"/>
          </a:ln>
        </p:spPr>
      </p:cxnSp>
      <p:sp>
        <p:nvSpPr>
          <p:cNvPr id="255" name="Google Shape;255;p13"/>
          <p:cNvSpPr/>
          <p:nvPr/>
        </p:nvSpPr>
        <p:spPr>
          <a:xfrm>
            <a:off x="3977026" y="3997564"/>
            <a:ext cx="718500" cy="5274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E</a:t>
            </a:r>
            <a:endParaRPr b="1" sz="800">
              <a:solidFill>
                <a:srgbClr val="F9C823"/>
              </a:solidFill>
              <a:latin typeface="Inter"/>
              <a:ea typeface="Inter"/>
              <a:cs typeface="Inter"/>
              <a:sym typeface="Inter"/>
            </a:endParaRPr>
          </a:p>
        </p:txBody>
      </p:sp>
      <p:cxnSp>
        <p:nvCxnSpPr>
          <p:cNvPr id="256" name="Google Shape;256;p13"/>
          <p:cNvCxnSpPr>
            <a:endCxn id="255" idx="0"/>
          </p:cNvCxnSpPr>
          <p:nvPr/>
        </p:nvCxnSpPr>
        <p:spPr>
          <a:xfrm>
            <a:off x="4336276" y="3602464"/>
            <a:ext cx="0" cy="395100"/>
          </a:xfrm>
          <a:prstGeom prst="straightConnector1">
            <a:avLst/>
          </a:prstGeom>
          <a:noFill/>
          <a:ln cap="flat" cmpd="sng" w="19050">
            <a:solidFill>
              <a:srgbClr val="DAE0E6"/>
            </a:solidFill>
            <a:prstDash val="solid"/>
            <a:round/>
            <a:headEnd len="med" w="med" type="triangle"/>
            <a:tailEnd len="med" w="med" type="triangle"/>
          </a:ln>
        </p:spPr>
      </p:cxnSp>
      <p:sp>
        <p:nvSpPr>
          <p:cNvPr id="257" name="Google Shape;257;p13"/>
          <p:cNvSpPr/>
          <p:nvPr/>
        </p:nvSpPr>
        <p:spPr>
          <a:xfrm>
            <a:off x="680008" y="994854"/>
            <a:ext cx="13332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Inter"/>
              <a:ea typeface="Inter"/>
              <a:cs typeface="Inter"/>
              <a:sym typeface="Inter"/>
            </a:endParaRPr>
          </a:p>
          <a:p>
            <a:pPr indent="0" lvl="0" marL="0" rtl="0" algn="ctr">
              <a:spcBef>
                <a:spcPts val="0"/>
              </a:spcBef>
              <a:spcAft>
                <a:spcPts val="0"/>
              </a:spcAft>
              <a:buNone/>
            </a:pPr>
            <a:r>
              <a:rPr lang="en" sz="1200">
                <a:solidFill>
                  <a:srgbClr val="FFFFFF"/>
                </a:solidFill>
                <a:latin typeface="Inter"/>
                <a:ea typeface="Inter"/>
                <a:cs typeface="Inter"/>
                <a:sym typeface="Inter"/>
              </a:rPr>
              <a:t> Query</a:t>
            </a:r>
            <a:endParaRPr sz="1200">
              <a:solidFill>
                <a:srgbClr val="FFFFFF"/>
              </a:solidFill>
              <a:latin typeface="Inter"/>
              <a:ea typeface="Inter"/>
              <a:cs typeface="Inter"/>
              <a:sym typeface="Inter"/>
            </a:endParaRPr>
          </a:p>
          <a:p>
            <a:pPr indent="0" lvl="0" marL="0" rtl="0" algn="ctr">
              <a:spcBef>
                <a:spcPts val="0"/>
              </a:spcBef>
              <a:spcAft>
                <a:spcPts val="0"/>
              </a:spcAft>
              <a:buNone/>
            </a:pPr>
            <a:r>
              <a:t/>
            </a:r>
            <a:endParaRPr sz="1200">
              <a:solidFill>
                <a:srgbClr val="FFFFFF"/>
              </a:solidFill>
              <a:latin typeface="Inter"/>
              <a:ea typeface="Inter"/>
              <a:cs typeface="Inter"/>
              <a:sym typeface="Inter"/>
            </a:endParaRPr>
          </a:p>
        </p:txBody>
      </p:sp>
      <p:cxnSp>
        <p:nvCxnSpPr>
          <p:cNvPr id="258" name="Google Shape;258;p13"/>
          <p:cNvCxnSpPr/>
          <p:nvPr/>
        </p:nvCxnSpPr>
        <p:spPr>
          <a:xfrm>
            <a:off x="1650904" y="1378562"/>
            <a:ext cx="499500" cy="0"/>
          </a:xfrm>
          <a:prstGeom prst="straightConnector1">
            <a:avLst/>
          </a:prstGeom>
          <a:noFill/>
          <a:ln cap="flat" cmpd="sng" w="19050">
            <a:solidFill>
              <a:srgbClr val="DAE0E6"/>
            </a:solidFill>
            <a:prstDash val="solid"/>
            <a:round/>
            <a:headEnd len="med" w="med" type="none"/>
            <a:tailEnd len="med" w="med" type="stealth"/>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14"/>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4" name="Google Shape;264;p14"/>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5" name="Google Shape;265;p14"/>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266" name="Google Shape;266;p14"/>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7" name="Google Shape;267;p14"/>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Nested Chat Process</a:t>
            </a:r>
            <a:endParaRPr b="1" sz="2400">
              <a:solidFill>
                <a:srgbClr val="FFFFFF"/>
              </a:solidFill>
              <a:latin typeface="Inter"/>
              <a:ea typeface="Inter"/>
              <a:cs typeface="Inter"/>
              <a:sym typeface="Inter"/>
            </a:endParaRPr>
          </a:p>
        </p:txBody>
      </p:sp>
      <p:sp>
        <p:nvSpPr>
          <p:cNvPr id="268" name="Google Shape;268;p14"/>
          <p:cNvSpPr txBox="1"/>
          <p:nvPr/>
        </p:nvSpPr>
        <p:spPr>
          <a:xfrm>
            <a:off x="2525375" y="20576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Agent B</a:t>
            </a:r>
            <a:endParaRPr/>
          </a:p>
        </p:txBody>
      </p:sp>
      <p:sp>
        <p:nvSpPr>
          <p:cNvPr id="269" name="Google Shape;269;p14"/>
          <p:cNvSpPr/>
          <p:nvPr/>
        </p:nvSpPr>
        <p:spPr>
          <a:xfrm>
            <a:off x="1750625" y="13664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Initiating</a:t>
            </a:r>
            <a:r>
              <a:rPr b="1" lang="en" sz="1000">
                <a:solidFill>
                  <a:srgbClr val="FFFFFF"/>
                </a:solidFill>
                <a:latin typeface="Inter"/>
                <a:ea typeface="Inter"/>
                <a:cs typeface="Inter"/>
                <a:sym typeface="Inter"/>
              </a:rPr>
              <a:t> Message from</a:t>
            </a:r>
            <a:endParaRPr b="1" sz="10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000">
                <a:solidFill>
                  <a:srgbClr val="FFFFFF"/>
                </a:solidFill>
                <a:latin typeface="Inter"/>
                <a:ea typeface="Inter"/>
                <a:cs typeface="Inter"/>
                <a:sym typeface="Inter"/>
              </a:rPr>
              <a:t>User/Agent A</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cxnSp>
        <p:nvCxnSpPr>
          <p:cNvPr id="270" name="Google Shape;270;p14"/>
          <p:cNvCxnSpPr>
            <a:stCxn id="269" idx="3"/>
            <a:endCxn id="268" idx="0"/>
          </p:cNvCxnSpPr>
          <p:nvPr/>
        </p:nvCxnSpPr>
        <p:spPr>
          <a:xfrm>
            <a:off x="3162425" y="1723450"/>
            <a:ext cx="863100" cy="334200"/>
          </a:xfrm>
          <a:prstGeom prst="bentConnector2">
            <a:avLst/>
          </a:prstGeom>
          <a:noFill/>
          <a:ln cap="flat" cmpd="sng" w="19050">
            <a:solidFill>
              <a:srgbClr val="DAE0E6"/>
            </a:solidFill>
            <a:prstDash val="solid"/>
            <a:round/>
            <a:headEnd len="med" w="med" type="none"/>
            <a:tailEnd len="med" w="med" type="triangle"/>
          </a:ln>
        </p:spPr>
      </p:cxnSp>
      <p:sp>
        <p:nvSpPr>
          <p:cNvPr id="271" name="Google Shape;271;p14"/>
          <p:cNvSpPr txBox="1"/>
          <p:nvPr/>
        </p:nvSpPr>
        <p:spPr>
          <a:xfrm>
            <a:off x="264052" y="881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1: Initial Message Flow</a:t>
            </a:r>
            <a:endParaRPr sz="2000">
              <a:solidFill>
                <a:srgbClr val="85D992"/>
              </a:solidFill>
              <a:latin typeface="Inter"/>
              <a:ea typeface="Inter"/>
              <a:cs typeface="Inter"/>
              <a:sym typeface="Int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15"/>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7" name="Google Shape;277;p15"/>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8" name="Google Shape;278;p1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279" name="Google Shape;279;p15"/>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0" name="Google Shape;280;p1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Nested Chat Process</a:t>
            </a:r>
            <a:endParaRPr b="1" sz="2400">
              <a:solidFill>
                <a:srgbClr val="FFFFFF"/>
              </a:solidFill>
              <a:latin typeface="Inter"/>
              <a:ea typeface="Inter"/>
              <a:cs typeface="Inter"/>
              <a:sym typeface="Inter"/>
            </a:endParaRPr>
          </a:p>
        </p:txBody>
      </p:sp>
      <p:sp>
        <p:nvSpPr>
          <p:cNvPr id="281" name="Google Shape;281;p15"/>
          <p:cNvSpPr txBox="1"/>
          <p:nvPr/>
        </p:nvSpPr>
        <p:spPr>
          <a:xfrm>
            <a:off x="2525375" y="2057650"/>
            <a:ext cx="3000000" cy="400200"/>
          </a:xfrm>
          <a:prstGeom prst="rect">
            <a:avLst/>
          </a:prstGeom>
          <a:noFill/>
          <a:ln cap="flat" cmpd="sng" w="9525">
            <a:solidFill>
              <a:srgbClr val="F9C82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rPr>
              <a:t>May pass via Human-in-Loop</a:t>
            </a:r>
            <a:endParaRPr>
              <a:solidFill>
                <a:schemeClr val="lt1"/>
              </a:solidFill>
            </a:endParaRPr>
          </a:p>
        </p:txBody>
      </p:sp>
      <p:sp>
        <p:nvSpPr>
          <p:cNvPr id="282" name="Google Shape;282;p15"/>
          <p:cNvSpPr/>
          <p:nvPr/>
        </p:nvSpPr>
        <p:spPr>
          <a:xfrm>
            <a:off x="1750625" y="13664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Initiating Message from</a:t>
            </a:r>
            <a:endParaRPr b="1" sz="10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000">
                <a:solidFill>
                  <a:srgbClr val="FFFFFF"/>
                </a:solidFill>
                <a:latin typeface="Inter"/>
                <a:ea typeface="Inter"/>
                <a:cs typeface="Inter"/>
                <a:sym typeface="Inter"/>
              </a:rPr>
              <a:t>User/Agent A</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cxnSp>
        <p:nvCxnSpPr>
          <p:cNvPr id="283" name="Google Shape;283;p15"/>
          <p:cNvCxnSpPr>
            <a:stCxn id="282" idx="3"/>
            <a:endCxn id="281" idx="0"/>
          </p:cNvCxnSpPr>
          <p:nvPr/>
        </p:nvCxnSpPr>
        <p:spPr>
          <a:xfrm>
            <a:off x="3162425" y="1723450"/>
            <a:ext cx="863100" cy="334200"/>
          </a:xfrm>
          <a:prstGeom prst="bentConnector2">
            <a:avLst/>
          </a:prstGeom>
          <a:noFill/>
          <a:ln cap="flat" cmpd="sng" w="19050">
            <a:solidFill>
              <a:srgbClr val="DAE0E6"/>
            </a:solidFill>
            <a:prstDash val="solid"/>
            <a:round/>
            <a:headEnd len="med" w="med" type="none"/>
            <a:tailEnd len="med" w="med" type="triangle"/>
          </a:ln>
        </p:spPr>
      </p:cxnSp>
      <p:sp>
        <p:nvSpPr>
          <p:cNvPr id="284" name="Google Shape;284;p15"/>
          <p:cNvSpPr txBox="1"/>
          <p:nvPr/>
        </p:nvSpPr>
        <p:spPr>
          <a:xfrm>
            <a:off x="264052" y="881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1: Initial Message Flow</a:t>
            </a:r>
            <a:endParaRPr sz="2000">
              <a:solidFill>
                <a:srgbClr val="85D992"/>
              </a:solidFill>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6"/>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0" name="Google Shape;290;p16"/>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1" name="Google Shape;291;p1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292" name="Google Shape;292;p16"/>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3" name="Google Shape;293;p1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Nested Chat Process</a:t>
            </a:r>
            <a:endParaRPr b="1" sz="2400">
              <a:solidFill>
                <a:srgbClr val="FFFFFF"/>
              </a:solidFill>
              <a:latin typeface="Inter"/>
              <a:ea typeface="Inter"/>
              <a:cs typeface="Inter"/>
              <a:sym typeface="Inter"/>
            </a:endParaRPr>
          </a:p>
        </p:txBody>
      </p:sp>
      <p:sp>
        <p:nvSpPr>
          <p:cNvPr id="294" name="Google Shape;294;p16"/>
          <p:cNvSpPr/>
          <p:nvPr/>
        </p:nvSpPr>
        <p:spPr>
          <a:xfrm>
            <a:off x="2846375" y="2411650"/>
            <a:ext cx="2358000" cy="2050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295" name="Google Shape;295;p16"/>
          <p:cNvSpPr txBox="1"/>
          <p:nvPr/>
        </p:nvSpPr>
        <p:spPr>
          <a:xfrm>
            <a:off x="2525375" y="20576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Agent B</a:t>
            </a:r>
            <a:endParaRPr/>
          </a:p>
        </p:txBody>
      </p:sp>
      <p:sp>
        <p:nvSpPr>
          <p:cNvPr id="296" name="Google Shape;296;p16"/>
          <p:cNvSpPr txBox="1"/>
          <p:nvPr/>
        </p:nvSpPr>
        <p:spPr>
          <a:xfrm>
            <a:off x="3162425" y="2828425"/>
            <a:ext cx="1725900" cy="354000"/>
          </a:xfrm>
          <a:prstGeom prst="rect">
            <a:avLst/>
          </a:prstGeom>
          <a:noFill/>
          <a:ln cap="flat" cmpd="sng" w="9525">
            <a:solidFill>
              <a:srgbClr val="85D99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Trigger</a:t>
            </a:r>
            <a:endParaRPr/>
          </a:p>
        </p:txBody>
      </p:sp>
      <p:sp>
        <p:nvSpPr>
          <p:cNvPr id="297" name="Google Shape;297;p16"/>
          <p:cNvSpPr/>
          <p:nvPr/>
        </p:nvSpPr>
        <p:spPr>
          <a:xfrm>
            <a:off x="1750625" y="13664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Initiating Message from</a:t>
            </a:r>
            <a:endParaRPr b="1" sz="10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000">
                <a:solidFill>
                  <a:srgbClr val="FFFFFF"/>
                </a:solidFill>
                <a:latin typeface="Inter"/>
                <a:ea typeface="Inter"/>
                <a:cs typeface="Inter"/>
                <a:sym typeface="Inter"/>
              </a:rPr>
              <a:t>User/Agent A</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cxnSp>
        <p:nvCxnSpPr>
          <p:cNvPr id="298" name="Google Shape;298;p16"/>
          <p:cNvCxnSpPr>
            <a:stCxn id="297" idx="3"/>
            <a:endCxn id="295" idx="0"/>
          </p:cNvCxnSpPr>
          <p:nvPr/>
        </p:nvCxnSpPr>
        <p:spPr>
          <a:xfrm>
            <a:off x="3162425" y="1723450"/>
            <a:ext cx="863100" cy="334200"/>
          </a:xfrm>
          <a:prstGeom prst="bentConnector2">
            <a:avLst/>
          </a:prstGeom>
          <a:noFill/>
          <a:ln cap="flat" cmpd="sng" w="19050">
            <a:solidFill>
              <a:srgbClr val="DAE0E6"/>
            </a:solidFill>
            <a:prstDash val="solid"/>
            <a:round/>
            <a:headEnd len="med" w="med" type="none"/>
            <a:tailEnd len="med" w="med" type="triangle"/>
          </a:ln>
        </p:spPr>
      </p:cxnSp>
      <p:cxnSp>
        <p:nvCxnSpPr>
          <p:cNvPr id="299" name="Google Shape;299;p16"/>
          <p:cNvCxnSpPr>
            <a:stCxn id="295" idx="2"/>
            <a:endCxn id="296" idx="0"/>
          </p:cNvCxnSpPr>
          <p:nvPr/>
        </p:nvCxnSpPr>
        <p:spPr>
          <a:xfrm>
            <a:off x="4025375" y="2411650"/>
            <a:ext cx="0" cy="416700"/>
          </a:xfrm>
          <a:prstGeom prst="straightConnector1">
            <a:avLst/>
          </a:prstGeom>
          <a:noFill/>
          <a:ln cap="flat" cmpd="sng" w="19050">
            <a:solidFill>
              <a:srgbClr val="DAE0E6"/>
            </a:solidFill>
            <a:prstDash val="solid"/>
            <a:round/>
            <a:headEnd len="med" w="med" type="none"/>
            <a:tailEnd len="med" w="med" type="triangle"/>
          </a:ln>
        </p:spPr>
      </p:cxnSp>
      <p:sp>
        <p:nvSpPr>
          <p:cNvPr id="300" name="Google Shape;300;p16"/>
          <p:cNvSpPr txBox="1"/>
          <p:nvPr/>
        </p:nvSpPr>
        <p:spPr>
          <a:xfrm>
            <a:off x="264052" y="881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1: Initial Message Flow</a:t>
            </a:r>
            <a:endParaRPr sz="2000">
              <a:solidFill>
                <a:srgbClr val="85D992"/>
              </a:solidFill>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17"/>
          <p:cNvSpPr/>
          <p:nvPr/>
        </p:nvSpPr>
        <p:spPr>
          <a:xfrm>
            <a:off x="2846375" y="2411650"/>
            <a:ext cx="2358000" cy="2050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306" name="Google Shape;306;p17"/>
          <p:cNvSpPr txBox="1"/>
          <p:nvPr/>
        </p:nvSpPr>
        <p:spPr>
          <a:xfrm>
            <a:off x="2525375" y="20576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Agent B</a:t>
            </a:r>
            <a:endParaRPr/>
          </a:p>
        </p:txBody>
      </p:sp>
      <p:sp>
        <p:nvSpPr>
          <p:cNvPr id="307" name="Google Shape;307;p17"/>
          <p:cNvSpPr txBox="1"/>
          <p:nvPr/>
        </p:nvSpPr>
        <p:spPr>
          <a:xfrm>
            <a:off x="3162425" y="2828425"/>
            <a:ext cx="1725900" cy="354000"/>
          </a:xfrm>
          <a:prstGeom prst="rect">
            <a:avLst/>
          </a:prstGeom>
          <a:noFill/>
          <a:ln cap="flat" cmpd="sng" w="9525">
            <a:solidFill>
              <a:srgbClr val="85D99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Trigger</a:t>
            </a:r>
            <a:endParaRPr/>
          </a:p>
        </p:txBody>
      </p:sp>
      <p:sp>
        <p:nvSpPr>
          <p:cNvPr id="308" name="Google Shape;308;p17"/>
          <p:cNvSpPr/>
          <p:nvPr/>
        </p:nvSpPr>
        <p:spPr>
          <a:xfrm>
            <a:off x="1750625" y="13664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Initiating Message from</a:t>
            </a:r>
            <a:endParaRPr b="1" sz="10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000">
                <a:solidFill>
                  <a:srgbClr val="FFFFFF"/>
                </a:solidFill>
                <a:latin typeface="Inter"/>
                <a:ea typeface="Inter"/>
                <a:cs typeface="Inter"/>
                <a:sym typeface="Inter"/>
              </a:rPr>
              <a:t>User/Agent A</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cxnSp>
        <p:nvCxnSpPr>
          <p:cNvPr id="309" name="Google Shape;309;p17"/>
          <p:cNvCxnSpPr>
            <a:stCxn id="308" idx="3"/>
            <a:endCxn id="306" idx="0"/>
          </p:cNvCxnSpPr>
          <p:nvPr/>
        </p:nvCxnSpPr>
        <p:spPr>
          <a:xfrm>
            <a:off x="3162425" y="1723450"/>
            <a:ext cx="863100" cy="334200"/>
          </a:xfrm>
          <a:prstGeom prst="bentConnector2">
            <a:avLst/>
          </a:prstGeom>
          <a:noFill/>
          <a:ln cap="flat" cmpd="sng" w="19050">
            <a:solidFill>
              <a:srgbClr val="DAE0E6"/>
            </a:solidFill>
            <a:prstDash val="solid"/>
            <a:round/>
            <a:headEnd len="med" w="med" type="none"/>
            <a:tailEnd len="med" w="med" type="triangle"/>
          </a:ln>
        </p:spPr>
      </p:cxnSp>
      <p:cxnSp>
        <p:nvCxnSpPr>
          <p:cNvPr id="310" name="Google Shape;310;p17"/>
          <p:cNvCxnSpPr>
            <a:stCxn id="306" idx="2"/>
            <a:endCxn id="307" idx="0"/>
          </p:cNvCxnSpPr>
          <p:nvPr/>
        </p:nvCxnSpPr>
        <p:spPr>
          <a:xfrm>
            <a:off x="4025375" y="2411650"/>
            <a:ext cx="0" cy="416700"/>
          </a:xfrm>
          <a:prstGeom prst="straightConnector1">
            <a:avLst/>
          </a:prstGeom>
          <a:noFill/>
          <a:ln cap="flat" cmpd="sng" w="19050">
            <a:solidFill>
              <a:srgbClr val="DAE0E6"/>
            </a:solidFill>
            <a:prstDash val="solid"/>
            <a:round/>
            <a:headEnd len="med" w="med" type="none"/>
            <a:tailEnd len="med" w="med" type="triangle"/>
          </a:ln>
        </p:spPr>
      </p:cxnSp>
      <p:sp>
        <p:nvSpPr>
          <p:cNvPr id="311" name="Google Shape;311;p17"/>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2" name="Google Shape;312;p17"/>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 name="Google Shape;313;p1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314" name="Google Shape;314;p17"/>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5" name="Google Shape;315;p1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Nested Chat Process</a:t>
            </a:r>
            <a:endParaRPr b="1" sz="2400">
              <a:solidFill>
                <a:srgbClr val="FFFFFF"/>
              </a:solidFill>
              <a:latin typeface="Inter"/>
              <a:ea typeface="Inter"/>
              <a:cs typeface="Inter"/>
              <a:sym typeface="Inter"/>
            </a:endParaRPr>
          </a:p>
        </p:txBody>
      </p:sp>
      <p:sp>
        <p:nvSpPr>
          <p:cNvPr id="316" name="Google Shape;316;p17"/>
          <p:cNvSpPr txBox="1"/>
          <p:nvPr/>
        </p:nvSpPr>
        <p:spPr>
          <a:xfrm>
            <a:off x="264052" y="881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2: Trigger Stage</a:t>
            </a:r>
            <a:endParaRPr sz="2000">
              <a:solidFill>
                <a:srgbClr val="85D992"/>
              </a:solidFill>
              <a:latin typeface="Inter"/>
              <a:ea typeface="Inter"/>
              <a:cs typeface="Inter"/>
              <a:sym typeface="Inter"/>
            </a:endParaRPr>
          </a:p>
        </p:txBody>
      </p:sp>
      <p:sp>
        <p:nvSpPr>
          <p:cNvPr id="317" name="Google Shape;317;p17"/>
          <p:cNvSpPr/>
          <p:nvPr/>
        </p:nvSpPr>
        <p:spPr>
          <a:xfrm>
            <a:off x="5789225" y="2650496"/>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 Check if a Nested Chat is relevant</a:t>
            </a:r>
            <a:endParaRPr b="1" sz="1000">
              <a:solidFill>
                <a:srgbClr val="FFFFFF"/>
              </a:solidFill>
              <a:latin typeface="Inter"/>
              <a:ea typeface="Inter"/>
              <a:cs typeface="Inter"/>
              <a:sym typeface="Inter"/>
            </a:endParaRPr>
          </a:p>
        </p:txBody>
      </p:sp>
      <p:cxnSp>
        <p:nvCxnSpPr>
          <p:cNvPr id="318" name="Google Shape;318;p17"/>
          <p:cNvCxnSpPr>
            <a:stCxn id="307" idx="3"/>
            <a:endCxn id="317" idx="1"/>
          </p:cNvCxnSpPr>
          <p:nvPr/>
        </p:nvCxnSpPr>
        <p:spPr>
          <a:xfrm>
            <a:off x="4888325" y="3005425"/>
            <a:ext cx="900900" cy="2100"/>
          </a:xfrm>
          <a:prstGeom prst="straightConnector1">
            <a:avLst/>
          </a:prstGeom>
          <a:noFill/>
          <a:ln cap="flat" cmpd="sng" w="19050">
            <a:solidFill>
              <a:srgbClr val="DAE0E6"/>
            </a:solidFill>
            <a:prstDash val="dash"/>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18"/>
          <p:cNvSpPr txBox="1"/>
          <p:nvPr/>
        </p:nvSpPr>
        <p:spPr>
          <a:xfrm>
            <a:off x="2525375" y="20576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Agent B</a:t>
            </a:r>
            <a:endParaRPr/>
          </a:p>
        </p:txBody>
      </p:sp>
      <p:sp>
        <p:nvSpPr>
          <p:cNvPr id="324" name="Google Shape;324;p18"/>
          <p:cNvSpPr txBox="1"/>
          <p:nvPr/>
        </p:nvSpPr>
        <p:spPr>
          <a:xfrm>
            <a:off x="3162425" y="2828425"/>
            <a:ext cx="1725900" cy="354000"/>
          </a:xfrm>
          <a:prstGeom prst="rect">
            <a:avLst/>
          </a:prstGeom>
          <a:noFill/>
          <a:ln cap="flat" cmpd="sng" w="9525">
            <a:solidFill>
              <a:srgbClr val="85D99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Trigger</a:t>
            </a:r>
            <a:endParaRPr/>
          </a:p>
        </p:txBody>
      </p:sp>
      <p:sp>
        <p:nvSpPr>
          <p:cNvPr id="325" name="Google Shape;325;p18"/>
          <p:cNvSpPr/>
          <p:nvPr/>
        </p:nvSpPr>
        <p:spPr>
          <a:xfrm>
            <a:off x="1750625" y="13664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Initiating Message from</a:t>
            </a:r>
            <a:endParaRPr b="1" sz="10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000">
                <a:solidFill>
                  <a:srgbClr val="FFFFFF"/>
                </a:solidFill>
                <a:latin typeface="Inter"/>
                <a:ea typeface="Inter"/>
                <a:cs typeface="Inter"/>
                <a:sym typeface="Inter"/>
              </a:rPr>
              <a:t>User/Agent A</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cxnSp>
        <p:nvCxnSpPr>
          <p:cNvPr id="326" name="Google Shape;326;p18"/>
          <p:cNvCxnSpPr>
            <a:stCxn id="325" idx="3"/>
            <a:endCxn id="323" idx="0"/>
          </p:cNvCxnSpPr>
          <p:nvPr/>
        </p:nvCxnSpPr>
        <p:spPr>
          <a:xfrm>
            <a:off x="3162425" y="1723450"/>
            <a:ext cx="863100" cy="334200"/>
          </a:xfrm>
          <a:prstGeom prst="bentConnector2">
            <a:avLst/>
          </a:prstGeom>
          <a:noFill/>
          <a:ln cap="flat" cmpd="sng" w="19050">
            <a:solidFill>
              <a:srgbClr val="DAE0E6"/>
            </a:solidFill>
            <a:prstDash val="solid"/>
            <a:round/>
            <a:headEnd len="med" w="med" type="none"/>
            <a:tailEnd len="med" w="med" type="triangle"/>
          </a:ln>
        </p:spPr>
      </p:cxnSp>
      <p:cxnSp>
        <p:nvCxnSpPr>
          <p:cNvPr id="327" name="Google Shape;327;p18"/>
          <p:cNvCxnSpPr>
            <a:stCxn id="323" idx="2"/>
            <a:endCxn id="324" idx="0"/>
          </p:cNvCxnSpPr>
          <p:nvPr/>
        </p:nvCxnSpPr>
        <p:spPr>
          <a:xfrm>
            <a:off x="4025375" y="2411650"/>
            <a:ext cx="0" cy="416700"/>
          </a:xfrm>
          <a:prstGeom prst="straightConnector1">
            <a:avLst/>
          </a:prstGeom>
          <a:noFill/>
          <a:ln cap="flat" cmpd="sng" w="19050">
            <a:solidFill>
              <a:srgbClr val="DAE0E6"/>
            </a:solidFill>
            <a:prstDash val="solid"/>
            <a:round/>
            <a:headEnd len="med" w="med" type="none"/>
            <a:tailEnd len="med" w="med" type="triangle"/>
          </a:ln>
        </p:spPr>
      </p:cxnSp>
      <p:sp>
        <p:nvSpPr>
          <p:cNvPr id="328" name="Google Shape;328;p18"/>
          <p:cNvSpPr/>
          <p:nvPr/>
        </p:nvSpPr>
        <p:spPr>
          <a:xfrm>
            <a:off x="2846375" y="2411650"/>
            <a:ext cx="2358000" cy="2050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329" name="Google Shape;329;p18"/>
          <p:cNvSpPr txBox="1"/>
          <p:nvPr/>
        </p:nvSpPr>
        <p:spPr>
          <a:xfrm>
            <a:off x="3162425" y="3590425"/>
            <a:ext cx="1725900" cy="354000"/>
          </a:xfrm>
          <a:prstGeom prst="rect">
            <a:avLst/>
          </a:prstGeom>
          <a:noFill/>
          <a:ln cap="flat" cmpd="sng" w="9525">
            <a:solidFill>
              <a:srgbClr val="DAE0E6"/>
            </a:solidFill>
            <a:prstDash val="dash"/>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Nested Chat Handler</a:t>
            </a:r>
            <a:endParaRPr/>
          </a:p>
        </p:txBody>
      </p:sp>
      <p:cxnSp>
        <p:nvCxnSpPr>
          <p:cNvPr id="330" name="Google Shape;330;p18"/>
          <p:cNvCxnSpPr>
            <a:endCxn id="329" idx="0"/>
          </p:cNvCxnSpPr>
          <p:nvPr/>
        </p:nvCxnSpPr>
        <p:spPr>
          <a:xfrm>
            <a:off x="4025375" y="3173725"/>
            <a:ext cx="0" cy="416700"/>
          </a:xfrm>
          <a:prstGeom prst="straightConnector1">
            <a:avLst/>
          </a:prstGeom>
          <a:noFill/>
          <a:ln cap="flat" cmpd="sng" w="19050">
            <a:solidFill>
              <a:srgbClr val="DAE0E6"/>
            </a:solidFill>
            <a:prstDash val="solid"/>
            <a:round/>
            <a:headEnd len="med" w="med" type="none"/>
            <a:tailEnd len="med" w="med" type="triangle"/>
          </a:ln>
        </p:spPr>
      </p:cxnSp>
      <p:sp>
        <p:nvSpPr>
          <p:cNvPr id="331" name="Google Shape;331;p18"/>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2" name="Google Shape;332;p18"/>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3" name="Google Shape;333;p1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334" name="Google Shape;334;p18"/>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5" name="Google Shape;335;p1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Nested Chat Process</a:t>
            </a:r>
            <a:endParaRPr b="1" sz="2400">
              <a:solidFill>
                <a:srgbClr val="FFFFFF"/>
              </a:solidFill>
              <a:latin typeface="Inter"/>
              <a:ea typeface="Inter"/>
              <a:cs typeface="Inter"/>
              <a:sym typeface="Inter"/>
            </a:endParaRPr>
          </a:p>
        </p:txBody>
      </p:sp>
      <p:sp>
        <p:nvSpPr>
          <p:cNvPr id="336" name="Google Shape;336;p18"/>
          <p:cNvSpPr txBox="1"/>
          <p:nvPr/>
        </p:nvSpPr>
        <p:spPr>
          <a:xfrm>
            <a:off x="264052" y="881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2: Trigger Stage</a:t>
            </a:r>
            <a:endParaRPr sz="2000">
              <a:solidFill>
                <a:srgbClr val="85D992"/>
              </a:solidFill>
              <a:latin typeface="Inter"/>
              <a:ea typeface="Inter"/>
              <a:cs typeface="Inter"/>
              <a:sym typeface="Int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19"/>
          <p:cNvSpPr txBox="1"/>
          <p:nvPr/>
        </p:nvSpPr>
        <p:spPr>
          <a:xfrm>
            <a:off x="2525375" y="20576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Agent B</a:t>
            </a:r>
            <a:endParaRPr/>
          </a:p>
        </p:txBody>
      </p:sp>
      <p:sp>
        <p:nvSpPr>
          <p:cNvPr id="342" name="Google Shape;342;p19"/>
          <p:cNvSpPr/>
          <p:nvPr/>
        </p:nvSpPr>
        <p:spPr>
          <a:xfrm>
            <a:off x="1750625" y="13664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Initiating Message from</a:t>
            </a:r>
            <a:endParaRPr b="1" sz="10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000">
                <a:solidFill>
                  <a:srgbClr val="FFFFFF"/>
                </a:solidFill>
                <a:latin typeface="Inter"/>
                <a:ea typeface="Inter"/>
                <a:cs typeface="Inter"/>
                <a:sym typeface="Inter"/>
              </a:rPr>
              <a:t>User/Agent A</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cxnSp>
        <p:nvCxnSpPr>
          <p:cNvPr id="343" name="Google Shape;343;p19"/>
          <p:cNvCxnSpPr>
            <a:stCxn id="342" idx="3"/>
            <a:endCxn id="341" idx="0"/>
          </p:cNvCxnSpPr>
          <p:nvPr/>
        </p:nvCxnSpPr>
        <p:spPr>
          <a:xfrm>
            <a:off x="3162425" y="1723450"/>
            <a:ext cx="863100" cy="334200"/>
          </a:xfrm>
          <a:prstGeom prst="bentConnector2">
            <a:avLst/>
          </a:prstGeom>
          <a:noFill/>
          <a:ln cap="flat" cmpd="sng" w="19050">
            <a:solidFill>
              <a:srgbClr val="DAE0E6"/>
            </a:solidFill>
            <a:prstDash val="solid"/>
            <a:round/>
            <a:headEnd len="med" w="med" type="none"/>
            <a:tailEnd len="med" w="med" type="triangle"/>
          </a:ln>
        </p:spPr>
      </p:cxnSp>
      <p:sp>
        <p:nvSpPr>
          <p:cNvPr id="344" name="Google Shape;344;p19"/>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5" name="Google Shape;345;p19"/>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6" name="Google Shape;346;p1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347" name="Google Shape;347;p19"/>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8" name="Google Shape;348;p1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Nested Chat Process</a:t>
            </a:r>
            <a:endParaRPr b="1" sz="2400">
              <a:solidFill>
                <a:srgbClr val="FFFFFF"/>
              </a:solidFill>
              <a:latin typeface="Inter"/>
              <a:ea typeface="Inter"/>
              <a:cs typeface="Inter"/>
              <a:sym typeface="Inter"/>
            </a:endParaRPr>
          </a:p>
        </p:txBody>
      </p:sp>
      <p:sp>
        <p:nvSpPr>
          <p:cNvPr id="349" name="Google Shape;349;p19"/>
          <p:cNvSpPr txBox="1"/>
          <p:nvPr/>
        </p:nvSpPr>
        <p:spPr>
          <a:xfrm>
            <a:off x="264052" y="881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2: Trigger Stage</a:t>
            </a:r>
            <a:endParaRPr sz="2000">
              <a:solidFill>
                <a:srgbClr val="85D992"/>
              </a:solidFill>
              <a:latin typeface="Inter"/>
              <a:ea typeface="Inter"/>
              <a:cs typeface="Inter"/>
              <a:sym typeface="Inter"/>
            </a:endParaRPr>
          </a:p>
        </p:txBody>
      </p:sp>
      <p:cxnSp>
        <p:nvCxnSpPr>
          <p:cNvPr id="350" name="Google Shape;350;p19"/>
          <p:cNvCxnSpPr/>
          <p:nvPr/>
        </p:nvCxnSpPr>
        <p:spPr>
          <a:xfrm>
            <a:off x="4386344" y="2216756"/>
            <a:ext cx="685800" cy="0"/>
          </a:xfrm>
          <a:prstGeom prst="straightConnector1">
            <a:avLst/>
          </a:prstGeom>
          <a:noFill/>
          <a:ln cap="flat" cmpd="sng" w="19050">
            <a:solidFill>
              <a:srgbClr val="DAE0E6"/>
            </a:solidFill>
            <a:prstDash val="solid"/>
            <a:round/>
            <a:headEnd len="med" w="med" type="none"/>
            <a:tailEnd len="med" w="med" type="stealth"/>
          </a:ln>
        </p:spPr>
      </p:cxnSp>
      <p:sp>
        <p:nvSpPr>
          <p:cNvPr id="351" name="Google Shape;351;p19"/>
          <p:cNvSpPr/>
          <p:nvPr/>
        </p:nvSpPr>
        <p:spPr>
          <a:xfrm>
            <a:off x="5086256" y="186713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Agent C</a:t>
            </a:r>
            <a:endParaRPr b="1" sz="1000">
              <a:solidFill>
                <a:schemeClr val="lt1"/>
              </a:solidFill>
              <a:latin typeface="Inter"/>
              <a:ea typeface="Inter"/>
              <a:cs typeface="Inter"/>
              <a:sym typeface="Inte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0"/>
          <p:cNvSpPr txBox="1"/>
          <p:nvPr/>
        </p:nvSpPr>
        <p:spPr>
          <a:xfrm>
            <a:off x="1077575" y="20576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Agent B</a:t>
            </a:r>
            <a:endParaRPr/>
          </a:p>
        </p:txBody>
      </p:sp>
      <p:sp>
        <p:nvSpPr>
          <p:cNvPr id="357" name="Google Shape;357;p20"/>
          <p:cNvSpPr txBox="1"/>
          <p:nvPr/>
        </p:nvSpPr>
        <p:spPr>
          <a:xfrm>
            <a:off x="1714625" y="2828425"/>
            <a:ext cx="1725900" cy="354000"/>
          </a:xfrm>
          <a:prstGeom prst="rect">
            <a:avLst/>
          </a:prstGeom>
          <a:noFill/>
          <a:ln cap="flat" cmpd="sng" w="9525">
            <a:solidFill>
              <a:srgbClr val="85D99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Trigger</a:t>
            </a:r>
            <a:endParaRPr/>
          </a:p>
        </p:txBody>
      </p:sp>
      <p:sp>
        <p:nvSpPr>
          <p:cNvPr id="358" name="Google Shape;358;p20"/>
          <p:cNvSpPr/>
          <p:nvPr/>
        </p:nvSpPr>
        <p:spPr>
          <a:xfrm>
            <a:off x="302825" y="13664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Initiating Message from</a:t>
            </a:r>
            <a:endParaRPr b="1" sz="10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000">
                <a:solidFill>
                  <a:srgbClr val="FFFFFF"/>
                </a:solidFill>
                <a:latin typeface="Inter"/>
                <a:ea typeface="Inter"/>
                <a:cs typeface="Inter"/>
                <a:sym typeface="Inter"/>
              </a:rPr>
              <a:t>User/Agent A</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cxnSp>
        <p:nvCxnSpPr>
          <p:cNvPr id="359" name="Google Shape;359;p20"/>
          <p:cNvCxnSpPr>
            <a:stCxn id="358" idx="3"/>
            <a:endCxn id="356" idx="0"/>
          </p:cNvCxnSpPr>
          <p:nvPr/>
        </p:nvCxnSpPr>
        <p:spPr>
          <a:xfrm>
            <a:off x="1714625" y="1723450"/>
            <a:ext cx="863100" cy="334200"/>
          </a:xfrm>
          <a:prstGeom prst="bentConnector2">
            <a:avLst/>
          </a:prstGeom>
          <a:noFill/>
          <a:ln cap="flat" cmpd="sng" w="19050">
            <a:solidFill>
              <a:srgbClr val="DAE0E6"/>
            </a:solidFill>
            <a:prstDash val="solid"/>
            <a:round/>
            <a:headEnd len="med" w="med" type="none"/>
            <a:tailEnd len="med" w="med" type="triangle"/>
          </a:ln>
        </p:spPr>
      </p:cxnSp>
      <p:cxnSp>
        <p:nvCxnSpPr>
          <p:cNvPr id="360" name="Google Shape;360;p20"/>
          <p:cNvCxnSpPr>
            <a:stCxn id="356" idx="2"/>
            <a:endCxn id="357" idx="0"/>
          </p:cNvCxnSpPr>
          <p:nvPr/>
        </p:nvCxnSpPr>
        <p:spPr>
          <a:xfrm>
            <a:off x="2577575" y="2411650"/>
            <a:ext cx="0" cy="416700"/>
          </a:xfrm>
          <a:prstGeom prst="straightConnector1">
            <a:avLst/>
          </a:prstGeom>
          <a:noFill/>
          <a:ln cap="flat" cmpd="sng" w="19050">
            <a:solidFill>
              <a:srgbClr val="DAE0E6"/>
            </a:solidFill>
            <a:prstDash val="solid"/>
            <a:round/>
            <a:headEnd len="med" w="med" type="none"/>
            <a:tailEnd len="med" w="med" type="triangle"/>
          </a:ln>
        </p:spPr>
      </p:cxnSp>
      <p:sp>
        <p:nvSpPr>
          <p:cNvPr id="361" name="Google Shape;361;p20"/>
          <p:cNvSpPr/>
          <p:nvPr/>
        </p:nvSpPr>
        <p:spPr>
          <a:xfrm>
            <a:off x="1398575" y="2411650"/>
            <a:ext cx="2358000" cy="2050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362" name="Google Shape;362;p20"/>
          <p:cNvSpPr txBox="1"/>
          <p:nvPr/>
        </p:nvSpPr>
        <p:spPr>
          <a:xfrm>
            <a:off x="1714625" y="3590425"/>
            <a:ext cx="1725900" cy="354000"/>
          </a:xfrm>
          <a:prstGeom prst="rect">
            <a:avLst/>
          </a:prstGeom>
          <a:noFill/>
          <a:ln cap="flat" cmpd="sng" w="9525">
            <a:solidFill>
              <a:srgbClr val="DAE0E6"/>
            </a:solidFill>
            <a:prstDash val="dash"/>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Nested Chat Handler</a:t>
            </a:r>
            <a:endParaRPr/>
          </a:p>
        </p:txBody>
      </p:sp>
      <p:cxnSp>
        <p:nvCxnSpPr>
          <p:cNvPr id="363" name="Google Shape;363;p20"/>
          <p:cNvCxnSpPr>
            <a:endCxn id="362" idx="0"/>
          </p:cNvCxnSpPr>
          <p:nvPr/>
        </p:nvCxnSpPr>
        <p:spPr>
          <a:xfrm>
            <a:off x="2577575" y="3173725"/>
            <a:ext cx="0" cy="416700"/>
          </a:xfrm>
          <a:prstGeom prst="straightConnector1">
            <a:avLst/>
          </a:prstGeom>
          <a:noFill/>
          <a:ln cap="flat" cmpd="sng" w="19050">
            <a:solidFill>
              <a:srgbClr val="DAE0E6"/>
            </a:solidFill>
            <a:prstDash val="solid"/>
            <a:round/>
            <a:headEnd len="med" w="med" type="none"/>
            <a:tailEnd len="med" w="med" type="triangle"/>
          </a:ln>
        </p:spPr>
      </p:cxnSp>
      <p:sp>
        <p:nvSpPr>
          <p:cNvPr id="364" name="Google Shape;364;p20"/>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5" name="Google Shape;365;p20"/>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6" name="Google Shape;366;p2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367" name="Google Shape;367;p20"/>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8" name="Google Shape;368;p2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Nested Chat Process</a:t>
            </a:r>
            <a:endParaRPr b="1" sz="2400">
              <a:solidFill>
                <a:srgbClr val="FFFFFF"/>
              </a:solidFill>
              <a:latin typeface="Inter"/>
              <a:ea typeface="Inter"/>
              <a:cs typeface="Inter"/>
              <a:sym typeface="Inter"/>
            </a:endParaRPr>
          </a:p>
        </p:txBody>
      </p:sp>
      <p:sp>
        <p:nvSpPr>
          <p:cNvPr id="369" name="Google Shape;369;p20"/>
          <p:cNvSpPr txBox="1"/>
          <p:nvPr/>
        </p:nvSpPr>
        <p:spPr>
          <a:xfrm>
            <a:off x="264052" y="881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3: If Nested Chat Handler is Activated</a:t>
            </a:r>
            <a:endParaRPr sz="2000">
              <a:solidFill>
                <a:srgbClr val="85D992"/>
              </a:solidFill>
              <a:latin typeface="Inter"/>
              <a:ea typeface="Inter"/>
              <a:cs typeface="Inter"/>
              <a:sym typeface="Inter"/>
            </a:endParaRPr>
          </a:p>
        </p:txBody>
      </p:sp>
      <p:sp>
        <p:nvSpPr>
          <p:cNvPr id="370" name="Google Shape;370;p20"/>
          <p:cNvSpPr/>
          <p:nvPr/>
        </p:nvSpPr>
        <p:spPr>
          <a:xfrm>
            <a:off x="4576450" y="2387650"/>
            <a:ext cx="3576000" cy="1850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371" name="Google Shape;371;p20"/>
          <p:cNvSpPr/>
          <p:nvPr/>
        </p:nvSpPr>
        <p:spPr>
          <a:xfrm>
            <a:off x="4751119" y="2560629"/>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F9C823"/>
                </a:solidFill>
                <a:latin typeface="Inter"/>
                <a:ea typeface="Inter"/>
                <a:cs typeface="Inter"/>
                <a:sym typeface="Inter"/>
              </a:rPr>
              <a:t>Agent D</a:t>
            </a:r>
            <a:endParaRPr b="1" sz="700">
              <a:solidFill>
                <a:srgbClr val="F9C823"/>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372" name="Google Shape;372;p20"/>
          <p:cNvSpPr/>
          <p:nvPr/>
        </p:nvSpPr>
        <p:spPr>
          <a:xfrm>
            <a:off x="4751119" y="3541995"/>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700">
              <a:solidFill>
                <a:schemeClr val="lt1"/>
              </a:solidFill>
              <a:latin typeface="Inter"/>
              <a:ea typeface="Inter"/>
              <a:cs typeface="Inter"/>
              <a:sym typeface="Inter"/>
            </a:endParaRPr>
          </a:p>
        </p:txBody>
      </p:sp>
      <p:cxnSp>
        <p:nvCxnSpPr>
          <p:cNvPr id="373" name="Google Shape;373;p20"/>
          <p:cNvCxnSpPr>
            <a:stCxn id="371" idx="2"/>
            <a:endCxn id="372" idx="0"/>
          </p:cNvCxnSpPr>
          <p:nvPr/>
        </p:nvCxnSpPr>
        <p:spPr>
          <a:xfrm>
            <a:off x="5111419" y="3089529"/>
            <a:ext cx="0" cy="452400"/>
          </a:xfrm>
          <a:prstGeom prst="straightConnector1">
            <a:avLst/>
          </a:prstGeom>
          <a:noFill/>
          <a:ln cap="flat" cmpd="sng" w="19050">
            <a:solidFill>
              <a:srgbClr val="DAE0E6"/>
            </a:solidFill>
            <a:prstDash val="solid"/>
            <a:round/>
            <a:headEnd len="med" w="med" type="stealth"/>
            <a:tailEnd len="med" w="med" type="stealth"/>
          </a:ln>
        </p:spPr>
      </p:cxnSp>
      <p:cxnSp>
        <p:nvCxnSpPr>
          <p:cNvPr id="374" name="Google Shape;374;p20"/>
          <p:cNvCxnSpPr/>
          <p:nvPr/>
        </p:nvCxnSpPr>
        <p:spPr>
          <a:xfrm>
            <a:off x="5416860" y="3315452"/>
            <a:ext cx="576900" cy="0"/>
          </a:xfrm>
          <a:prstGeom prst="straightConnector1">
            <a:avLst/>
          </a:prstGeom>
          <a:noFill/>
          <a:ln cap="flat" cmpd="sng" w="19050">
            <a:solidFill>
              <a:srgbClr val="DAE0E6"/>
            </a:solidFill>
            <a:prstDash val="solid"/>
            <a:round/>
            <a:headEnd len="med" w="med" type="none"/>
            <a:tailEnd len="med" w="med" type="stealth"/>
          </a:ln>
        </p:spPr>
      </p:cxnSp>
      <p:sp>
        <p:nvSpPr>
          <p:cNvPr id="375" name="Google Shape;375;p20"/>
          <p:cNvSpPr/>
          <p:nvPr/>
        </p:nvSpPr>
        <p:spPr>
          <a:xfrm>
            <a:off x="5981412" y="2563468"/>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D4E3FB"/>
                </a:solidFill>
                <a:latin typeface="Inter"/>
                <a:ea typeface="Inter"/>
                <a:cs typeface="Inter"/>
                <a:sym typeface="Inter"/>
              </a:rPr>
              <a:t>Agent E</a:t>
            </a:r>
            <a:endParaRPr b="1" sz="700">
              <a:solidFill>
                <a:srgbClr val="D4E3FB"/>
              </a:solidFill>
              <a:latin typeface="Inter"/>
              <a:ea typeface="Inter"/>
              <a:cs typeface="Inter"/>
              <a:sym typeface="Inter"/>
            </a:endParaRPr>
          </a:p>
        </p:txBody>
      </p:sp>
      <p:sp>
        <p:nvSpPr>
          <p:cNvPr id="376" name="Google Shape;376;p20"/>
          <p:cNvSpPr/>
          <p:nvPr/>
        </p:nvSpPr>
        <p:spPr>
          <a:xfrm>
            <a:off x="5981412" y="3544835"/>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p:txBody>
      </p:sp>
      <p:cxnSp>
        <p:nvCxnSpPr>
          <p:cNvPr id="377" name="Google Shape;377;p20"/>
          <p:cNvCxnSpPr>
            <a:stCxn id="375" idx="2"/>
            <a:endCxn id="376" idx="0"/>
          </p:cNvCxnSpPr>
          <p:nvPr/>
        </p:nvCxnSpPr>
        <p:spPr>
          <a:xfrm>
            <a:off x="6341712" y="3092368"/>
            <a:ext cx="0" cy="452400"/>
          </a:xfrm>
          <a:prstGeom prst="straightConnector1">
            <a:avLst/>
          </a:prstGeom>
          <a:noFill/>
          <a:ln cap="flat" cmpd="sng" w="19050">
            <a:solidFill>
              <a:srgbClr val="DAE0E6"/>
            </a:solidFill>
            <a:prstDash val="solid"/>
            <a:round/>
            <a:headEnd len="med" w="med" type="stealth"/>
            <a:tailEnd len="med" w="med" type="stealth"/>
          </a:ln>
        </p:spPr>
      </p:cxnSp>
      <p:sp>
        <p:nvSpPr>
          <p:cNvPr id="378" name="Google Shape;378;p20"/>
          <p:cNvSpPr/>
          <p:nvPr/>
        </p:nvSpPr>
        <p:spPr>
          <a:xfrm>
            <a:off x="7238091" y="2557913"/>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accent6"/>
              </a:solidFill>
              <a:latin typeface="Inter"/>
              <a:ea typeface="Inter"/>
              <a:cs typeface="Inter"/>
              <a:sym typeface="Inter"/>
            </a:endParaRPr>
          </a:p>
          <a:p>
            <a:pPr indent="0" lvl="0" marL="0" rtl="0" algn="ctr">
              <a:spcBef>
                <a:spcPts val="0"/>
              </a:spcBef>
              <a:spcAft>
                <a:spcPts val="0"/>
              </a:spcAft>
              <a:buNone/>
            </a:pPr>
            <a:r>
              <a:rPr b="1" lang="en" sz="900">
                <a:solidFill>
                  <a:schemeClr val="accent6"/>
                </a:solidFill>
                <a:latin typeface="Inter"/>
                <a:ea typeface="Inter"/>
                <a:cs typeface="Inter"/>
                <a:sym typeface="Inter"/>
              </a:rPr>
              <a:t>Agent F</a:t>
            </a:r>
            <a:endParaRPr b="1" sz="700">
              <a:solidFill>
                <a:schemeClr val="accent6"/>
              </a:solidFill>
              <a:latin typeface="Inter"/>
              <a:ea typeface="Inter"/>
              <a:cs typeface="Inter"/>
              <a:sym typeface="Inter"/>
            </a:endParaRPr>
          </a:p>
          <a:p>
            <a:pPr indent="0" lvl="0" marL="0" rtl="0" algn="ctr">
              <a:spcBef>
                <a:spcPts val="0"/>
              </a:spcBef>
              <a:spcAft>
                <a:spcPts val="0"/>
              </a:spcAft>
              <a:buNone/>
            </a:pPr>
            <a:r>
              <a:t/>
            </a:r>
            <a:endParaRPr b="1" sz="900">
              <a:solidFill>
                <a:schemeClr val="accent6"/>
              </a:solidFill>
              <a:latin typeface="Inter"/>
              <a:ea typeface="Inter"/>
              <a:cs typeface="Inter"/>
              <a:sym typeface="Inter"/>
            </a:endParaRPr>
          </a:p>
        </p:txBody>
      </p:sp>
      <p:sp>
        <p:nvSpPr>
          <p:cNvPr id="379" name="Google Shape;379;p20"/>
          <p:cNvSpPr/>
          <p:nvPr/>
        </p:nvSpPr>
        <p:spPr>
          <a:xfrm>
            <a:off x="7238091" y="3539135"/>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B</a:t>
            </a:r>
            <a:endParaRPr b="1" sz="900">
              <a:solidFill>
                <a:srgbClr val="FFFFFF"/>
              </a:solidFill>
              <a:latin typeface="Inter"/>
              <a:ea typeface="Inter"/>
              <a:cs typeface="Inter"/>
              <a:sym typeface="Inter"/>
            </a:endParaRPr>
          </a:p>
        </p:txBody>
      </p:sp>
      <p:cxnSp>
        <p:nvCxnSpPr>
          <p:cNvPr id="380" name="Google Shape;380;p20"/>
          <p:cNvCxnSpPr>
            <a:stCxn id="378" idx="2"/>
            <a:endCxn id="379" idx="0"/>
          </p:cNvCxnSpPr>
          <p:nvPr/>
        </p:nvCxnSpPr>
        <p:spPr>
          <a:xfrm>
            <a:off x="7598391" y="3086813"/>
            <a:ext cx="0" cy="452400"/>
          </a:xfrm>
          <a:prstGeom prst="straightConnector1">
            <a:avLst/>
          </a:prstGeom>
          <a:noFill/>
          <a:ln cap="flat" cmpd="sng" w="19050">
            <a:solidFill>
              <a:srgbClr val="DAE0E6"/>
            </a:solidFill>
            <a:prstDash val="solid"/>
            <a:round/>
            <a:headEnd len="med" w="med" type="stealth"/>
            <a:tailEnd len="med" w="med" type="stealth"/>
          </a:ln>
        </p:spPr>
      </p:cxnSp>
      <p:cxnSp>
        <p:nvCxnSpPr>
          <p:cNvPr id="381" name="Google Shape;381;p20"/>
          <p:cNvCxnSpPr/>
          <p:nvPr/>
        </p:nvCxnSpPr>
        <p:spPr>
          <a:xfrm>
            <a:off x="6653319" y="3315452"/>
            <a:ext cx="576900" cy="0"/>
          </a:xfrm>
          <a:prstGeom prst="straightConnector1">
            <a:avLst/>
          </a:prstGeom>
          <a:noFill/>
          <a:ln cap="flat" cmpd="sng" w="19050">
            <a:solidFill>
              <a:srgbClr val="DAE0E6"/>
            </a:solidFill>
            <a:prstDash val="solid"/>
            <a:round/>
            <a:headEnd len="med" w="med" type="none"/>
            <a:tailEnd len="med" w="med" type="stealth"/>
          </a:ln>
        </p:spPr>
      </p:cxnSp>
      <p:cxnSp>
        <p:nvCxnSpPr>
          <p:cNvPr id="382" name="Google Shape;382;p20"/>
          <p:cNvCxnSpPr/>
          <p:nvPr/>
        </p:nvCxnSpPr>
        <p:spPr>
          <a:xfrm>
            <a:off x="3803700" y="3038150"/>
            <a:ext cx="806100" cy="0"/>
          </a:xfrm>
          <a:prstGeom prst="straightConnector1">
            <a:avLst/>
          </a:prstGeom>
          <a:noFill/>
          <a:ln cap="flat" cmpd="sng" w="19050">
            <a:solidFill>
              <a:srgbClr val="DAE0E6"/>
            </a:solidFill>
            <a:prstDash val="solid"/>
            <a:round/>
            <a:headEnd len="med" w="med" type="none"/>
            <a:tailEnd len="med" w="med" type="triangle"/>
          </a:ln>
        </p:spPr>
      </p:cxnSp>
      <p:cxnSp>
        <p:nvCxnSpPr>
          <p:cNvPr id="383" name="Google Shape;383;p20"/>
          <p:cNvCxnSpPr/>
          <p:nvPr/>
        </p:nvCxnSpPr>
        <p:spPr>
          <a:xfrm rot="10800000">
            <a:off x="3792450" y="3776200"/>
            <a:ext cx="794700" cy="0"/>
          </a:xfrm>
          <a:prstGeom prst="straightConnector1">
            <a:avLst/>
          </a:prstGeom>
          <a:noFill/>
          <a:ln cap="flat" cmpd="sng" w="19050">
            <a:solidFill>
              <a:srgbClr val="DAE0E6"/>
            </a:solidFill>
            <a:prstDash val="solid"/>
            <a:round/>
            <a:headEnd len="med" w="med" type="none"/>
            <a:tailEnd len="med" w="med" type="triangle"/>
          </a:ln>
        </p:spPr>
      </p:cxnSp>
      <p:sp>
        <p:nvSpPr>
          <p:cNvPr id="384" name="Google Shape;384;p20"/>
          <p:cNvSpPr txBox="1"/>
          <p:nvPr/>
        </p:nvSpPr>
        <p:spPr>
          <a:xfrm>
            <a:off x="2677775" y="37340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Reply</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21"/>
          <p:cNvSpPr txBox="1"/>
          <p:nvPr/>
        </p:nvSpPr>
        <p:spPr>
          <a:xfrm>
            <a:off x="1077575" y="20576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Agent B</a:t>
            </a:r>
            <a:endParaRPr/>
          </a:p>
        </p:txBody>
      </p:sp>
      <p:sp>
        <p:nvSpPr>
          <p:cNvPr id="390" name="Google Shape;390;p21"/>
          <p:cNvSpPr txBox="1"/>
          <p:nvPr/>
        </p:nvSpPr>
        <p:spPr>
          <a:xfrm>
            <a:off x="1714625" y="2828425"/>
            <a:ext cx="1725900" cy="354000"/>
          </a:xfrm>
          <a:prstGeom prst="rect">
            <a:avLst/>
          </a:prstGeom>
          <a:noFill/>
          <a:ln cap="flat" cmpd="sng" w="9525">
            <a:solidFill>
              <a:srgbClr val="85D99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Trigger</a:t>
            </a:r>
            <a:endParaRPr/>
          </a:p>
        </p:txBody>
      </p:sp>
      <p:sp>
        <p:nvSpPr>
          <p:cNvPr id="391" name="Google Shape;391;p21"/>
          <p:cNvSpPr/>
          <p:nvPr/>
        </p:nvSpPr>
        <p:spPr>
          <a:xfrm>
            <a:off x="302825" y="13664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Initiating Message from</a:t>
            </a:r>
            <a:endParaRPr b="1" sz="10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000">
                <a:solidFill>
                  <a:srgbClr val="FFFFFF"/>
                </a:solidFill>
                <a:latin typeface="Inter"/>
                <a:ea typeface="Inter"/>
                <a:cs typeface="Inter"/>
                <a:sym typeface="Inter"/>
              </a:rPr>
              <a:t>User/Agent A</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cxnSp>
        <p:nvCxnSpPr>
          <p:cNvPr id="392" name="Google Shape;392;p21"/>
          <p:cNvCxnSpPr>
            <a:stCxn id="391" idx="3"/>
            <a:endCxn id="389" idx="0"/>
          </p:cNvCxnSpPr>
          <p:nvPr/>
        </p:nvCxnSpPr>
        <p:spPr>
          <a:xfrm>
            <a:off x="1714625" y="1723450"/>
            <a:ext cx="863100" cy="334200"/>
          </a:xfrm>
          <a:prstGeom prst="bentConnector2">
            <a:avLst/>
          </a:prstGeom>
          <a:noFill/>
          <a:ln cap="flat" cmpd="sng" w="19050">
            <a:solidFill>
              <a:srgbClr val="DAE0E6"/>
            </a:solidFill>
            <a:prstDash val="solid"/>
            <a:round/>
            <a:headEnd len="med" w="med" type="none"/>
            <a:tailEnd len="med" w="med" type="triangle"/>
          </a:ln>
        </p:spPr>
      </p:cxnSp>
      <p:cxnSp>
        <p:nvCxnSpPr>
          <p:cNvPr id="393" name="Google Shape;393;p21"/>
          <p:cNvCxnSpPr>
            <a:stCxn id="389" idx="2"/>
            <a:endCxn id="390" idx="0"/>
          </p:cNvCxnSpPr>
          <p:nvPr/>
        </p:nvCxnSpPr>
        <p:spPr>
          <a:xfrm>
            <a:off x="2577575" y="2411650"/>
            <a:ext cx="0" cy="416700"/>
          </a:xfrm>
          <a:prstGeom prst="straightConnector1">
            <a:avLst/>
          </a:prstGeom>
          <a:noFill/>
          <a:ln cap="flat" cmpd="sng" w="19050">
            <a:solidFill>
              <a:srgbClr val="DAE0E6"/>
            </a:solidFill>
            <a:prstDash val="solid"/>
            <a:round/>
            <a:headEnd len="med" w="med" type="none"/>
            <a:tailEnd len="med" w="med" type="triangle"/>
          </a:ln>
        </p:spPr>
      </p:cxnSp>
      <p:sp>
        <p:nvSpPr>
          <p:cNvPr id="394" name="Google Shape;394;p21"/>
          <p:cNvSpPr/>
          <p:nvPr/>
        </p:nvSpPr>
        <p:spPr>
          <a:xfrm>
            <a:off x="1398575" y="2411650"/>
            <a:ext cx="2358000" cy="2050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395" name="Google Shape;395;p21"/>
          <p:cNvSpPr txBox="1"/>
          <p:nvPr/>
        </p:nvSpPr>
        <p:spPr>
          <a:xfrm>
            <a:off x="1714625" y="3590425"/>
            <a:ext cx="1725900" cy="354000"/>
          </a:xfrm>
          <a:prstGeom prst="rect">
            <a:avLst/>
          </a:prstGeom>
          <a:noFill/>
          <a:ln cap="flat" cmpd="sng" w="9525">
            <a:solidFill>
              <a:srgbClr val="DAE0E6"/>
            </a:solidFill>
            <a:prstDash val="dash"/>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Nested Chat Handler</a:t>
            </a:r>
            <a:endParaRPr/>
          </a:p>
        </p:txBody>
      </p:sp>
      <p:cxnSp>
        <p:nvCxnSpPr>
          <p:cNvPr id="396" name="Google Shape;396;p21"/>
          <p:cNvCxnSpPr>
            <a:endCxn id="395" idx="0"/>
          </p:cNvCxnSpPr>
          <p:nvPr/>
        </p:nvCxnSpPr>
        <p:spPr>
          <a:xfrm>
            <a:off x="2577575" y="3173725"/>
            <a:ext cx="0" cy="416700"/>
          </a:xfrm>
          <a:prstGeom prst="straightConnector1">
            <a:avLst/>
          </a:prstGeom>
          <a:noFill/>
          <a:ln cap="flat" cmpd="sng" w="19050">
            <a:solidFill>
              <a:srgbClr val="DAE0E6"/>
            </a:solidFill>
            <a:prstDash val="solid"/>
            <a:round/>
            <a:headEnd len="med" w="med" type="none"/>
            <a:tailEnd len="med" w="med" type="triangle"/>
          </a:ln>
        </p:spPr>
      </p:cxnSp>
      <p:sp>
        <p:nvSpPr>
          <p:cNvPr id="397" name="Google Shape;397;p21"/>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8" name="Google Shape;398;p21"/>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9" name="Google Shape;399;p2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400" name="Google Shape;400;p21"/>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1" name="Google Shape;401;p2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Nested Chat Process</a:t>
            </a:r>
            <a:endParaRPr b="1" sz="2400">
              <a:solidFill>
                <a:srgbClr val="FFFFFF"/>
              </a:solidFill>
              <a:latin typeface="Inter"/>
              <a:ea typeface="Inter"/>
              <a:cs typeface="Inter"/>
              <a:sym typeface="Inter"/>
            </a:endParaRPr>
          </a:p>
        </p:txBody>
      </p:sp>
      <p:sp>
        <p:nvSpPr>
          <p:cNvPr id="402" name="Google Shape;402;p21"/>
          <p:cNvSpPr txBox="1"/>
          <p:nvPr/>
        </p:nvSpPr>
        <p:spPr>
          <a:xfrm>
            <a:off x="264052" y="881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3: If Nested Chat Handler is Activated</a:t>
            </a:r>
            <a:endParaRPr sz="2000">
              <a:solidFill>
                <a:srgbClr val="85D992"/>
              </a:solidFill>
              <a:latin typeface="Inter"/>
              <a:ea typeface="Inter"/>
              <a:cs typeface="Inter"/>
              <a:sym typeface="Inter"/>
            </a:endParaRPr>
          </a:p>
        </p:txBody>
      </p:sp>
      <p:sp>
        <p:nvSpPr>
          <p:cNvPr id="403" name="Google Shape;403;p21"/>
          <p:cNvSpPr/>
          <p:nvPr/>
        </p:nvSpPr>
        <p:spPr>
          <a:xfrm>
            <a:off x="4576450" y="2387650"/>
            <a:ext cx="3576000" cy="1850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04" name="Google Shape;404;p21"/>
          <p:cNvSpPr/>
          <p:nvPr/>
        </p:nvSpPr>
        <p:spPr>
          <a:xfrm>
            <a:off x="4751119" y="2560629"/>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F9C823"/>
                </a:solidFill>
                <a:latin typeface="Inter"/>
                <a:ea typeface="Inter"/>
                <a:cs typeface="Inter"/>
                <a:sym typeface="Inter"/>
              </a:rPr>
              <a:t>Agent D</a:t>
            </a:r>
            <a:endParaRPr b="1" sz="700">
              <a:solidFill>
                <a:srgbClr val="F9C823"/>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405" name="Google Shape;405;p21"/>
          <p:cNvSpPr/>
          <p:nvPr/>
        </p:nvSpPr>
        <p:spPr>
          <a:xfrm>
            <a:off x="4751119" y="3541995"/>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700">
              <a:solidFill>
                <a:schemeClr val="lt1"/>
              </a:solidFill>
              <a:latin typeface="Inter"/>
              <a:ea typeface="Inter"/>
              <a:cs typeface="Inter"/>
              <a:sym typeface="Inter"/>
            </a:endParaRPr>
          </a:p>
        </p:txBody>
      </p:sp>
      <p:cxnSp>
        <p:nvCxnSpPr>
          <p:cNvPr id="406" name="Google Shape;406;p21"/>
          <p:cNvCxnSpPr>
            <a:stCxn id="404" idx="2"/>
            <a:endCxn id="405" idx="0"/>
          </p:cNvCxnSpPr>
          <p:nvPr/>
        </p:nvCxnSpPr>
        <p:spPr>
          <a:xfrm>
            <a:off x="5111419" y="3089529"/>
            <a:ext cx="0" cy="452400"/>
          </a:xfrm>
          <a:prstGeom prst="straightConnector1">
            <a:avLst/>
          </a:prstGeom>
          <a:noFill/>
          <a:ln cap="flat" cmpd="sng" w="19050">
            <a:solidFill>
              <a:srgbClr val="DAE0E6"/>
            </a:solidFill>
            <a:prstDash val="solid"/>
            <a:round/>
            <a:headEnd len="med" w="med" type="stealth"/>
            <a:tailEnd len="med" w="med" type="stealth"/>
          </a:ln>
        </p:spPr>
      </p:cxnSp>
      <p:cxnSp>
        <p:nvCxnSpPr>
          <p:cNvPr id="407" name="Google Shape;407;p21"/>
          <p:cNvCxnSpPr/>
          <p:nvPr/>
        </p:nvCxnSpPr>
        <p:spPr>
          <a:xfrm>
            <a:off x="5416860" y="3315452"/>
            <a:ext cx="576900" cy="0"/>
          </a:xfrm>
          <a:prstGeom prst="straightConnector1">
            <a:avLst/>
          </a:prstGeom>
          <a:noFill/>
          <a:ln cap="flat" cmpd="sng" w="19050">
            <a:solidFill>
              <a:srgbClr val="DAE0E6"/>
            </a:solidFill>
            <a:prstDash val="solid"/>
            <a:round/>
            <a:headEnd len="med" w="med" type="none"/>
            <a:tailEnd len="med" w="med" type="stealth"/>
          </a:ln>
        </p:spPr>
      </p:cxnSp>
      <p:sp>
        <p:nvSpPr>
          <p:cNvPr id="408" name="Google Shape;408;p21"/>
          <p:cNvSpPr/>
          <p:nvPr/>
        </p:nvSpPr>
        <p:spPr>
          <a:xfrm>
            <a:off x="5981412" y="2563468"/>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D4E3FB"/>
                </a:solidFill>
                <a:latin typeface="Inter"/>
                <a:ea typeface="Inter"/>
                <a:cs typeface="Inter"/>
                <a:sym typeface="Inter"/>
              </a:rPr>
              <a:t>Agent E</a:t>
            </a:r>
            <a:endParaRPr b="1" sz="700">
              <a:solidFill>
                <a:srgbClr val="D4E3FB"/>
              </a:solidFill>
              <a:latin typeface="Inter"/>
              <a:ea typeface="Inter"/>
              <a:cs typeface="Inter"/>
              <a:sym typeface="Inter"/>
            </a:endParaRPr>
          </a:p>
        </p:txBody>
      </p:sp>
      <p:sp>
        <p:nvSpPr>
          <p:cNvPr id="409" name="Google Shape;409;p21"/>
          <p:cNvSpPr/>
          <p:nvPr/>
        </p:nvSpPr>
        <p:spPr>
          <a:xfrm>
            <a:off x="5981412" y="3544835"/>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p:txBody>
      </p:sp>
      <p:cxnSp>
        <p:nvCxnSpPr>
          <p:cNvPr id="410" name="Google Shape;410;p21"/>
          <p:cNvCxnSpPr>
            <a:stCxn id="408" idx="2"/>
            <a:endCxn id="409" idx="0"/>
          </p:cNvCxnSpPr>
          <p:nvPr/>
        </p:nvCxnSpPr>
        <p:spPr>
          <a:xfrm>
            <a:off x="6341712" y="3092368"/>
            <a:ext cx="0" cy="452400"/>
          </a:xfrm>
          <a:prstGeom prst="straightConnector1">
            <a:avLst/>
          </a:prstGeom>
          <a:noFill/>
          <a:ln cap="flat" cmpd="sng" w="19050">
            <a:solidFill>
              <a:srgbClr val="DAE0E6"/>
            </a:solidFill>
            <a:prstDash val="solid"/>
            <a:round/>
            <a:headEnd len="med" w="med" type="stealth"/>
            <a:tailEnd len="med" w="med" type="stealth"/>
          </a:ln>
        </p:spPr>
      </p:cxnSp>
      <p:sp>
        <p:nvSpPr>
          <p:cNvPr id="411" name="Google Shape;411;p21"/>
          <p:cNvSpPr/>
          <p:nvPr/>
        </p:nvSpPr>
        <p:spPr>
          <a:xfrm>
            <a:off x="7238091" y="2557913"/>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accent6"/>
              </a:solidFill>
              <a:latin typeface="Inter"/>
              <a:ea typeface="Inter"/>
              <a:cs typeface="Inter"/>
              <a:sym typeface="Inter"/>
            </a:endParaRPr>
          </a:p>
          <a:p>
            <a:pPr indent="0" lvl="0" marL="0" rtl="0" algn="ctr">
              <a:spcBef>
                <a:spcPts val="0"/>
              </a:spcBef>
              <a:spcAft>
                <a:spcPts val="0"/>
              </a:spcAft>
              <a:buNone/>
            </a:pPr>
            <a:r>
              <a:rPr b="1" lang="en" sz="900">
                <a:solidFill>
                  <a:schemeClr val="accent6"/>
                </a:solidFill>
                <a:latin typeface="Inter"/>
                <a:ea typeface="Inter"/>
                <a:cs typeface="Inter"/>
                <a:sym typeface="Inter"/>
              </a:rPr>
              <a:t>Agent F</a:t>
            </a:r>
            <a:endParaRPr b="1" sz="700">
              <a:solidFill>
                <a:schemeClr val="accent6"/>
              </a:solidFill>
              <a:latin typeface="Inter"/>
              <a:ea typeface="Inter"/>
              <a:cs typeface="Inter"/>
              <a:sym typeface="Inter"/>
            </a:endParaRPr>
          </a:p>
          <a:p>
            <a:pPr indent="0" lvl="0" marL="0" rtl="0" algn="ctr">
              <a:spcBef>
                <a:spcPts val="0"/>
              </a:spcBef>
              <a:spcAft>
                <a:spcPts val="0"/>
              </a:spcAft>
              <a:buNone/>
            </a:pPr>
            <a:r>
              <a:t/>
            </a:r>
            <a:endParaRPr b="1" sz="900">
              <a:solidFill>
                <a:schemeClr val="accent6"/>
              </a:solidFill>
              <a:latin typeface="Inter"/>
              <a:ea typeface="Inter"/>
              <a:cs typeface="Inter"/>
              <a:sym typeface="Inter"/>
            </a:endParaRPr>
          </a:p>
        </p:txBody>
      </p:sp>
      <p:sp>
        <p:nvSpPr>
          <p:cNvPr id="412" name="Google Shape;412;p21"/>
          <p:cNvSpPr/>
          <p:nvPr/>
        </p:nvSpPr>
        <p:spPr>
          <a:xfrm>
            <a:off x="7238091" y="3539135"/>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B</a:t>
            </a:r>
            <a:endParaRPr b="1" sz="900">
              <a:solidFill>
                <a:srgbClr val="FFFFFF"/>
              </a:solidFill>
              <a:latin typeface="Inter"/>
              <a:ea typeface="Inter"/>
              <a:cs typeface="Inter"/>
              <a:sym typeface="Inter"/>
            </a:endParaRPr>
          </a:p>
        </p:txBody>
      </p:sp>
      <p:cxnSp>
        <p:nvCxnSpPr>
          <p:cNvPr id="413" name="Google Shape;413;p21"/>
          <p:cNvCxnSpPr>
            <a:stCxn id="411" idx="2"/>
            <a:endCxn id="412" idx="0"/>
          </p:cNvCxnSpPr>
          <p:nvPr/>
        </p:nvCxnSpPr>
        <p:spPr>
          <a:xfrm>
            <a:off x="7598391" y="3086813"/>
            <a:ext cx="0" cy="452400"/>
          </a:xfrm>
          <a:prstGeom prst="straightConnector1">
            <a:avLst/>
          </a:prstGeom>
          <a:noFill/>
          <a:ln cap="flat" cmpd="sng" w="19050">
            <a:solidFill>
              <a:srgbClr val="DAE0E6"/>
            </a:solidFill>
            <a:prstDash val="solid"/>
            <a:round/>
            <a:headEnd len="med" w="med" type="stealth"/>
            <a:tailEnd len="med" w="med" type="stealth"/>
          </a:ln>
        </p:spPr>
      </p:cxnSp>
      <p:cxnSp>
        <p:nvCxnSpPr>
          <p:cNvPr id="414" name="Google Shape;414;p21"/>
          <p:cNvCxnSpPr/>
          <p:nvPr/>
        </p:nvCxnSpPr>
        <p:spPr>
          <a:xfrm>
            <a:off x="6653319" y="3315452"/>
            <a:ext cx="576900" cy="0"/>
          </a:xfrm>
          <a:prstGeom prst="straightConnector1">
            <a:avLst/>
          </a:prstGeom>
          <a:noFill/>
          <a:ln cap="flat" cmpd="sng" w="19050">
            <a:solidFill>
              <a:srgbClr val="DAE0E6"/>
            </a:solidFill>
            <a:prstDash val="solid"/>
            <a:round/>
            <a:headEnd len="med" w="med" type="none"/>
            <a:tailEnd len="med" w="med" type="stealth"/>
          </a:ln>
        </p:spPr>
      </p:cxnSp>
      <p:cxnSp>
        <p:nvCxnSpPr>
          <p:cNvPr id="415" name="Google Shape;415;p21"/>
          <p:cNvCxnSpPr/>
          <p:nvPr/>
        </p:nvCxnSpPr>
        <p:spPr>
          <a:xfrm>
            <a:off x="3803700" y="3038150"/>
            <a:ext cx="806100" cy="0"/>
          </a:xfrm>
          <a:prstGeom prst="straightConnector1">
            <a:avLst/>
          </a:prstGeom>
          <a:noFill/>
          <a:ln cap="flat" cmpd="sng" w="19050">
            <a:solidFill>
              <a:srgbClr val="DAE0E6"/>
            </a:solidFill>
            <a:prstDash val="solid"/>
            <a:round/>
            <a:headEnd len="med" w="med" type="none"/>
            <a:tailEnd len="med" w="med" type="triangle"/>
          </a:ln>
        </p:spPr>
      </p:cxnSp>
      <p:cxnSp>
        <p:nvCxnSpPr>
          <p:cNvPr id="416" name="Google Shape;416;p21"/>
          <p:cNvCxnSpPr/>
          <p:nvPr/>
        </p:nvCxnSpPr>
        <p:spPr>
          <a:xfrm rot="10800000">
            <a:off x="3792450" y="3776200"/>
            <a:ext cx="794700" cy="0"/>
          </a:xfrm>
          <a:prstGeom prst="straightConnector1">
            <a:avLst/>
          </a:prstGeom>
          <a:noFill/>
          <a:ln cap="flat" cmpd="sng" w="19050">
            <a:solidFill>
              <a:srgbClr val="DAE0E6"/>
            </a:solidFill>
            <a:prstDash val="solid"/>
            <a:round/>
            <a:headEnd len="med" w="med" type="none"/>
            <a:tailEnd len="med" w="med" type="triangle"/>
          </a:ln>
        </p:spPr>
      </p:cxnSp>
      <p:sp>
        <p:nvSpPr>
          <p:cNvPr id="417" name="Google Shape;417;p21"/>
          <p:cNvSpPr txBox="1"/>
          <p:nvPr/>
        </p:nvSpPr>
        <p:spPr>
          <a:xfrm>
            <a:off x="2677775" y="37340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Reply</a:t>
            </a:r>
            <a:endParaRPr/>
          </a:p>
        </p:txBody>
      </p:sp>
      <p:cxnSp>
        <p:nvCxnSpPr>
          <p:cNvPr id="418" name="Google Shape;418;p21"/>
          <p:cNvCxnSpPr>
            <a:stCxn id="394" idx="2"/>
          </p:cNvCxnSpPr>
          <p:nvPr/>
        </p:nvCxnSpPr>
        <p:spPr>
          <a:xfrm rot="5400000">
            <a:off x="1776875" y="3899950"/>
            <a:ext cx="238800" cy="1362600"/>
          </a:xfrm>
          <a:prstGeom prst="bentConnector2">
            <a:avLst/>
          </a:prstGeom>
          <a:noFill/>
          <a:ln cap="flat" cmpd="sng" w="19050">
            <a:solidFill>
              <a:srgbClr val="DAE0E6"/>
            </a:solidFill>
            <a:prstDash val="solid"/>
            <a:round/>
            <a:headEnd len="med" w="med" type="none"/>
            <a:tailEnd len="med" w="med" type="triangle"/>
          </a:ln>
        </p:spPr>
      </p:cxnSp>
      <p:sp>
        <p:nvSpPr>
          <p:cNvPr id="419" name="Google Shape;419;p21"/>
          <p:cNvSpPr/>
          <p:nvPr/>
        </p:nvSpPr>
        <p:spPr>
          <a:xfrm>
            <a:off x="150425" y="44144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000">
                <a:solidFill>
                  <a:schemeClr val="lt1"/>
                </a:solidFill>
                <a:latin typeface="Inter"/>
                <a:ea typeface="Inter"/>
                <a:cs typeface="Inter"/>
                <a:sym typeface="Inter"/>
              </a:rPr>
              <a:t>Agent B </a:t>
            </a:r>
            <a:endParaRPr b="1" sz="10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1000">
                <a:solidFill>
                  <a:schemeClr val="lt1"/>
                </a:solidFill>
                <a:latin typeface="Inter"/>
                <a:ea typeface="Inter"/>
                <a:cs typeface="Inter"/>
                <a:sym typeface="Inter"/>
              </a:rPr>
              <a:t>Response</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sp>
        <p:nvSpPr>
          <p:cNvPr id="420" name="Google Shape;420;p21"/>
          <p:cNvSpPr txBox="1"/>
          <p:nvPr/>
        </p:nvSpPr>
        <p:spPr>
          <a:xfrm>
            <a:off x="-685800" y="3505200"/>
            <a:ext cx="3000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800">
                <a:solidFill>
                  <a:schemeClr val="lt1"/>
                </a:solidFill>
                <a:latin typeface="Inter"/>
                <a:ea typeface="Inter"/>
                <a:cs typeface="Inter"/>
                <a:sym typeface="Inter"/>
              </a:rPr>
              <a:t>Last Msg as </a:t>
            </a:r>
            <a:endParaRPr b="1" sz="800">
              <a:solidFill>
                <a:schemeClr val="lt1"/>
              </a:solidFill>
              <a:latin typeface="Inter"/>
              <a:ea typeface="Inter"/>
              <a:cs typeface="Inter"/>
              <a:sym typeface="Inter"/>
            </a:endParaRPr>
          </a:p>
          <a:p>
            <a:pPr indent="0" lvl="0" marL="0" rtl="0" algn="ctr">
              <a:spcBef>
                <a:spcPts val="0"/>
              </a:spcBef>
              <a:spcAft>
                <a:spcPts val="0"/>
              </a:spcAft>
              <a:buNone/>
            </a:pPr>
            <a:r>
              <a:rPr b="1" lang="en" sz="800">
                <a:solidFill>
                  <a:schemeClr val="lt1"/>
                </a:solidFill>
                <a:latin typeface="Inter"/>
                <a:ea typeface="Inter"/>
                <a:cs typeface="Inter"/>
                <a:sym typeface="Inter"/>
              </a:rPr>
              <a:t>Summary</a:t>
            </a:r>
            <a:endParaRPr sz="1200"/>
          </a:p>
        </p:txBody>
      </p:sp>
      <p:cxnSp>
        <p:nvCxnSpPr>
          <p:cNvPr id="421" name="Google Shape;421;p21"/>
          <p:cNvCxnSpPr/>
          <p:nvPr/>
        </p:nvCxnSpPr>
        <p:spPr>
          <a:xfrm rot="10800000">
            <a:off x="1146900" y="3769625"/>
            <a:ext cx="567600" cy="0"/>
          </a:xfrm>
          <a:prstGeom prst="straightConnector1">
            <a:avLst/>
          </a:prstGeom>
          <a:noFill/>
          <a:ln cap="flat" cmpd="sng" w="9525">
            <a:solidFill>
              <a:srgbClr val="DAE0E6"/>
            </a:solidFill>
            <a:prstDash val="dash"/>
            <a:round/>
            <a:headEnd len="med" w="med"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22"/>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7" name="Google Shape;427;p2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Benefits of Nested</a:t>
            </a:r>
            <a:r>
              <a:rPr b="1" lang="en" sz="2400">
                <a:solidFill>
                  <a:schemeClr val="lt1"/>
                </a:solidFill>
                <a:latin typeface="Inter"/>
                <a:ea typeface="Inter"/>
                <a:cs typeface="Inter"/>
                <a:sym typeface="Inter"/>
              </a:rPr>
              <a:t> Chat</a:t>
            </a:r>
            <a:endParaRPr b="1" sz="2400">
              <a:solidFill>
                <a:schemeClr val="lt1"/>
              </a:solidFill>
              <a:latin typeface="Inter"/>
              <a:ea typeface="Inter"/>
              <a:cs typeface="Inter"/>
              <a:sym typeface="Inter"/>
            </a:endParaRPr>
          </a:p>
        </p:txBody>
      </p:sp>
      <p:sp>
        <p:nvSpPr>
          <p:cNvPr id="428" name="Google Shape;428;p22"/>
          <p:cNvSpPr txBox="1"/>
          <p:nvPr/>
        </p:nvSpPr>
        <p:spPr>
          <a:xfrm>
            <a:off x="264050" y="1262600"/>
            <a:ext cx="8367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rgbClr val="85D992"/>
                </a:solidFill>
                <a:latin typeface="Inter"/>
                <a:ea typeface="Inter"/>
                <a:cs typeface="Inter"/>
                <a:sym typeface="Inter"/>
              </a:rPr>
              <a:t>Specialization: </a:t>
            </a:r>
            <a:r>
              <a:rPr lang="en" sz="2000">
                <a:solidFill>
                  <a:schemeClr val="lt1"/>
                </a:solidFill>
                <a:latin typeface="Inter"/>
                <a:ea typeface="Inter"/>
                <a:cs typeface="Inter"/>
                <a:sym typeface="Inter"/>
              </a:rPr>
              <a:t>Exclusive focus by sub-agents on assigned tasks</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rgbClr val="85D992"/>
                </a:solidFill>
                <a:latin typeface="Inter"/>
                <a:ea typeface="Inter"/>
                <a:cs typeface="Inter"/>
                <a:sym typeface="Inter"/>
              </a:rPr>
              <a:t>Streamlined Data Flow: </a:t>
            </a:r>
            <a:r>
              <a:rPr lang="en" sz="2000">
                <a:solidFill>
                  <a:schemeClr val="lt1"/>
                </a:solidFill>
                <a:latin typeface="Inter"/>
                <a:ea typeface="Inter"/>
                <a:cs typeface="Inter"/>
                <a:sym typeface="Inter"/>
              </a:rPr>
              <a:t>Only relevant is shared with agents</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rgbClr val="85D992"/>
                </a:solidFill>
                <a:latin typeface="Inter"/>
                <a:ea typeface="Inter"/>
                <a:cs typeface="Inter"/>
                <a:sym typeface="Inter"/>
              </a:rPr>
              <a:t>Efficiency: </a:t>
            </a:r>
            <a:r>
              <a:rPr lang="en" sz="2000">
                <a:solidFill>
                  <a:schemeClr val="lt1"/>
                </a:solidFill>
                <a:latin typeface="Inter"/>
                <a:ea typeface="Inter"/>
                <a:cs typeface="Inter"/>
                <a:sym typeface="Inter"/>
              </a:rPr>
              <a:t>Conditional execution of tasks to save time</a:t>
            </a:r>
            <a:endParaRPr sz="2000">
              <a:solidFill>
                <a:schemeClr val="lt1"/>
              </a:solidFill>
              <a:latin typeface="Inter"/>
              <a:ea typeface="Inter"/>
              <a:cs typeface="Inter"/>
              <a:sym typeface="Inter"/>
            </a:endParaRPr>
          </a:p>
          <a:p>
            <a:pPr indent="-355600" lvl="0" marL="457200" rtl="0" algn="l">
              <a:spcBef>
                <a:spcPts val="1000"/>
              </a:spcBef>
              <a:spcAft>
                <a:spcPts val="1000"/>
              </a:spcAft>
              <a:buClr>
                <a:schemeClr val="lt1"/>
              </a:buClr>
              <a:buSzPts val="2000"/>
              <a:buFont typeface="Inter"/>
              <a:buChar char="●"/>
            </a:pPr>
            <a:r>
              <a:rPr lang="en" sz="2000">
                <a:solidFill>
                  <a:srgbClr val="85D992"/>
                </a:solidFill>
                <a:latin typeface="Inter"/>
                <a:ea typeface="Inter"/>
                <a:cs typeface="Inter"/>
                <a:sym typeface="Inter"/>
              </a:rPr>
              <a:t>Reusability: </a:t>
            </a:r>
            <a:r>
              <a:rPr lang="en" sz="2000">
                <a:solidFill>
                  <a:schemeClr val="lt1"/>
                </a:solidFill>
                <a:latin typeface="Inter"/>
                <a:ea typeface="Inter"/>
                <a:cs typeface="Inter"/>
                <a:sym typeface="Inter"/>
              </a:rPr>
              <a:t>Use nested chat components in other workflows</a:t>
            </a:r>
            <a:endParaRPr sz="2000">
              <a:solidFill>
                <a:schemeClr val="lt1"/>
              </a:solidFill>
              <a:latin typeface="Inter"/>
              <a:ea typeface="Inter"/>
              <a:cs typeface="Inter"/>
              <a:sym typeface="Inter"/>
            </a:endParaRPr>
          </a:p>
        </p:txBody>
      </p:sp>
      <p:sp>
        <p:nvSpPr>
          <p:cNvPr id="429" name="Google Shape;429;p22"/>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9C823"/>
                </a:solidFill>
                <a:latin typeface="Inter"/>
                <a:ea typeface="Inter"/>
                <a:cs typeface="Inter"/>
                <a:sym typeface="Inter"/>
              </a:rPr>
              <a:t>Benefits </a:t>
            </a:r>
            <a:r>
              <a:rPr lang="en" sz="2000">
                <a:solidFill>
                  <a:schemeClr val="lt1"/>
                </a:solidFill>
                <a:latin typeface="Inter"/>
                <a:ea typeface="Inter"/>
                <a:cs typeface="Inter"/>
                <a:sym typeface="Inter"/>
              </a:rPr>
              <a:t>include:</a:t>
            </a:r>
            <a:endParaRPr sz="2000">
              <a:solidFill>
                <a:schemeClr val="lt1"/>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 name="Shape 24"/>
        <p:cNvGrpSpPr/>
        <p:nvPr/>
      </p:nvGrpSpPr>
      <p:grpSpPr>
        <a:xfrm>
          <a:off x="0" y="0"/>
          <a:ext cx="0" cy="0"/>
          <a:chOff x="0" y="0"/>
          <a:chExt cx="0" cy="0"/>
        </a:xfrm>
      </p:grpSpPr>
      <p:sp>
        <p:nvSpPr>
          <p:cNvPr id="25" name="Google Shape;25;p5"/>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 name="Google Shape;26;p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Two-Agent</a:t>
            </a:r>
            <a:r>
              <a:rPr b="1" lang="en" sz="2400">
                <a:solidFill>
                  <a:schemeClr val="lt1"/>
                </a:solidFill>
                <a:latin typeface="Inter"/>
                <a:ea typeface="Inter"/>
                <a:cs typeface="Inter"/>
                <a:sym typeface="Inter"/>
              </a:rPr>
              <a:t> Chat</a:t>
            </a:r>
            <a:endParaRPr b="1" sz="2400">
              <a:solidFill>
                <a:schemeClr val="lt1"/>
              </a:solidFill>
              <a:latin typeface="Inter"/>
              <a:ea typeface="Inter"/>
              <a:cs typeface="Inter"/>
              <a:sym typeface="Inter"/>
            </a:endParaRPr>
          </a:p>
        </p:txBody>
      </p:sp>
      <p:sp>
        <p:nvSpPr>
          <p:cNvPr id="27" name="Google Shape;27;p5"/>
          <p:cNvSpPr/>
          <p:nvPr/>
        </p:nvSpPr>
        <p:spPr>
          <a:xfrm>
            <a:off x="1214550" y="1073800"/>
            <a:ext cx="5742300" cy="2702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8" name="Google Shape;28;p5"/>
          <p:cNvSpPr/>
          <p:nvPr/>
        </p:nvSpPr>
        <p:spPr>
          <a:xfrm>
            <a:off x="1402785" y="205109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rgbClr val="FFFFFF"/>
              </a:solidFill>
              <a:latin typeface="Inter"/>
              <a:ea typeface="Inter"/>
              <a:cs typeface="Inter"/>
              <a:sym typeface="Inter"/>
            </a:endParaRPr>
          </a:p>
          <a:p>
            <a:pPr indent="0" lvl="0" marL="0" rtl="0" algn="l">
              <a:spcBef>
                <a:spcPts val="0"/>
              </a:spcBef>
              <a:spcAft>
                <a:spcPts val="0"/>
              </a:spcAft>
              <a:buNone/>
            </a:pPr>
            <a:r>
              <a:rPr b="1" lang="en" sz="1200">
                <a:solidFill>
                  <a:srgbClr val="FFFFFF"/>
                </a:solidFill>
                <a:latin typeface="Inter"/>
                <a:ea typeface="Inter"/>
                <a:cs typeface="Inter"/>
                <a:sym typeface="Inter"/>
              </a:rPr>
              <a:t> Initializer</a:t>
            </a:r>
            <a:endParaRPr b="1" sz="1200">
              <a:solidFill>
                <a:srgbClr val="FFFFFF"/>
              </a:solidFill>
              <a:latin typeface="Inter"/>
              <a:ea typeface="Inter"/>
              <a:cs typeface="Inter"/>
              <a:sym typeface="Inter"/>
            </a:endParaRPr>
          </a:p>
          <a:p>
            <a:pPr indent="0" lvl="0" marL="0" rtl="0" algn="l">
              <a:spcBef>
                <a:spcPts val="0"/>
              </a:spcBef>
              <a:spcAft>
                <a:spcPts val="0"/>
              </a:spcAft>
              <a:buNone/>
            </a:pPr>
            <a:r>
              <a:t/>
            </a:r>
            <a:endParaRPr b="1" sz="1200">
              <a:solidFill>
                <a:srgbClr val="FFFFFF"/>
              </a:solidFill>
              <a:latin typeface="Inter"/>
              <a:ea typeface="Inter"/>
              <a:cs typeface="Inter"/>
              <a:sym typeface="Inter"/>
            </a:endParaRPr>
          </a:p>
        </p:txBody>
      </p:sp>
      <p:cxnSp>
        <p:nvCxnSpPr>
          <p:cNvPr id="29" name="Google Shape;29;p5"/>
          <p:cNvCxnSpPr>
            <a:stCxn id="28" idx="3"/>
          </p:cNvCxnSpPr>
          <p:nvPr/>
        </p:nvCxnSpPr>
        <p:spPr>
          <a:xfrm>
            <a:off x="2454885" y="2437197"/>
            <a:ext cx="1359000" cy="0"/>
          </a:xfrm>
          <a:prstGeom prst="straightConnector1">
            <a:avLst/>
          </a:prstGeom>
          <a:noFill/>
          <a:ln cap="flat" cmpd="sng" w="19050">
            <a:solidFill>
              <a:srgbClr val="DAE0E6"/>
            </a:solidFill>
            <a:prstDash val="solid"/>
            <a:round/>
            <a:headEnd len="med" w="med" type="none"/>
            <a:tailEnd len="med" w="med" type="stealth"/>
          </a:ln>
        </p:spPr>
      </p:cxnSp>
      <p:sp>
        <p:nvSpPr>
          <p:cNvPr id="30" name="Google Shape;30;p5"/>
          <p:cNvSpPr/>
          <p:nvPr/>
        </p:nvSpPr>
        <p:spPr>
          <a:xfrm>
            <a:off x="3427847" y="132634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Agent B</a:t>
            </a:r>
            <a:endParaRPr b="1" sz="1100">
              <a:solidFill>
                <a:srgbClr val="85D992"/>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(Recipient)</a:t>
            </a:r>
            <a:endParaRPr b="1" sz="1100">
              <a:solidFill>
                <a:srgbClr val="85D992"/>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sp>
        <p:nvSpPr>
          <p:cNvPr id="31" name="Google Shape;31;p5"/>
          <p:cNvSpPr/>
          <p:nvPr/>
        </p:nvSpPr>
        <p:spPr>
          <a:xfrm>
            <a:off x="3427847" y="275914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Agent A</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(Sender)</a:t>
            </a:r>
            <a:endParaRPr b="1" sz="1100">
              <a:solidFill>
                <a:srgbClr val="F9C823"/>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cxnSp>
        <p:nvCxnSpPr>
          <p:cNvPr id="32" name="Google Shape;32;p5"/>
          <p:cNvCxnSpPr>
            <a:stCxn id="30" idx="2"/>
            <a:endCxn id="31" idx="0"/>
          </p:cNvCxnSpPr>
          <p:nvPr/>
        </p:nvCxnSpPr>
        <p:spPr>
          <a:xfrm>
            <a:off x="3953897" y="2098548"/>
            <a:ext cx="0" cy="660600"/>
          </a:xfrm>
          <a:prstGeom prst="straightConnector1">
            <a:avLst/>
          </a:prstGeom>
          <a:noFill/>
          <a:ln cap="flat" cmpd="sng" w="19050">
            <a:solidFill>
              <a:srgbClr val="DAE0E6"/>
            </a:solidFill>
            <a:prstDash val="solid"/>
            <a:round/>
            <a:headEnd len="med" w="med" type="stealth"/>
            <a:tailEnd len="med" w="med" type="stealth"/>
          </a:ln>
        </p:spPr>
      </p:cxnSp>
      <p:cxnSp>
        <p:nvCxnSpPr>
          <p:cNvPr id="33" name="Google Shape;33;p5"/>
          <p:cNvCxnSpPr>
            <a:endCxn id="34" idx="1"/>
          </p:cNvCxnSpPr>
          <p:nvPr/>
        </p:nvCxnSpPr>
        <p:spPr>
          <a:xfrm>
            <a:off x="4639802" y="24371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34" name="Google Shape;34;p5"/>
          <p:cNvSpPr/>
          <p:nvPr/>
        </p:nvSpPr>
        <p:spPr>
          <a:xfrm>
            <a:off x="5381402" y="2051097"/>
            <a:ext cx="14418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rgbClr val="FFFFFF"/>
              </a:solidFill>
              <a:latin typeface="Inter"/>
              <a:ea typeface="Inter"/>
              <a:cs typeface="Inter"/>
              <a:sym typeface="Inter"/>
            </a:endParaRPr>
          </a:p>
          <a:p>
            <a:pPr indent="0" lvl="0" marL="0" rtl="0" algn="ctr">
              <a:spcBef>
                <a:spcPts val="0"/>
              </a:spcBef>
              <a:spcAft>
                <a:spcPts val="0"/>
              </a:spcAft>
              <a:buNone/>
            </a:pPr>
            <a:r>
              <a:rPr b="1" lang="en" sz="1300">
                <a:solidFill>
                  <a:srgbClr val="FFFFFF"/>
                </a:solidFill>
                <a:latin typeface="Inter"/>
                <a:ea typeface="Inter"/>
                <a:cs typeface="Inter"/>
                <a:sym typeface="Inter"/>
              </a:rPr>
              <a:t> Summarizer</a:t>
            </a:r>
            <a:endParaRPr b="1" sz="1300">
              <a:solidFill>
                <a:srgbClr val="FFFFFF"/>
              </a:solidFill>
              <a:latin typeface="Inter"/>
              <a:ea typeface="Inter"/>
              <a:cs typeface="Inter"/>
              <a:sym typeface="Inter"/>
            </a:endParaRPr>
          </a:p>
          <a:p>
            <a:pPr indent="0" lvl="0" marL="0" rtl="0" algn="ctr">
              <a:spcBef>
                <a:spcPts val="0"/>
              </a:spcBef>
              <a:spcAft>
                <a:spcPts val="0"/>
              </a:spcAft>
              <a:buNone/>
            </a:pPr>
            <a:r>
              <a:t/>
            </a:r>
            <a:endParaRPr b="1" sz="1300">
              <a:solidFill>
                <a:srgbClr val="FFFFFF"/>
              </a:solidFill>
              <a:latin typeface="Inter"/>
              <a:ea typeface="Inter"/>
              <a:cs typeface="Inter"/>
              <a:sym typeface="Inter"/>
            </a:endParaRPr>
          </a:p>
        </p:txBody>
      </p:sp>
      <p:cxnSp>
        <p:nvCxnSpPr>
          <p:cNvPr id="35" name="Google Shape;35;p5"/>
          <p:cNvCxnSpPr/>
          <p:nvPr/>
        </p:nvCxnSpPr>
        <p:spPr>
          <a:xfrm>
            <a:off x="6839423" y="2437123"/>
            <a:ext cx="540300" cy="0"/>
          </a:xfrm>
          <a:prstGeom prst="straightConnector1">
            <a:avLst/>
          </a:prstGeom>
          <a:noFill/>
          <a:ln cap="flat" cmpd="sng" w="19050">
            <a:solidFill>
              <a:srgbClr val="DAE0E6"/>
            </a:solidFill>
            <a:prstDash val="solid"/>
            <a:round/>
            <a:headEnd len="med" w="med" type="none"/>
            <a:tailEnd len="med" w="med" type="stealth"/>
          </a:ln>
        </p:spPr>
      </p:cxnSp>
      <p:sp>
        <p:nvSpPr>
          <p:cNvPr id="36" name="Google Shape;36;p5"/>
          <p:cNvSpPr/>
          <p:nvPr/>
        </p:nvSpPr>
        <p:spPr>
          <a:xfrm>
            <a:off x="7198636" y="20510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Chat Result</a:t>
            </a:r>
            <a:endParaRPr sz="13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
        <p:nvSpPr>
          <p:cNvPr id="37" name="Google Shape;37;p5"/>
          <p:cNvSpPr/>
          <p:nvPr/>
        </p:nvSpPr>
        <p:spPr>
          <a:xfrm>
            <a:off x="3795232" y="2200442"/>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Max Turn</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38" name="Google Shape;38;p5"/>
          <p:cNvSpPr/>
          <p:nvPr/>
        </p:nvSpPr>
        <p:spPr>
          <a:xfrm>
            <a:off x="2454818" y="19949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sp>
        <p:nvSpPr>
          <p:cNvPr id="39" name="Google Shape;39;p5"/>
          <p:cNvSpPr/>
          <p:nvPr/>
        </p:nvSpPr>
        <p:spPr>
          <a:xfrm>
            <a:off x="4351294" y="19949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History</a:t>
            </a:r>
            <a:endParaRPr sz="900">
              <a:solidFill>
                <a:srgbClr val="FFFFFF"/>
              </a:solidFill>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23"/>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5" name="Google Shape;435;p23"/>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Nested Chat Use Cases</a:t>
            </a:r>
            <a:endParaRPr sz="1500">
              <a:solidFill>
                <a:srgbClr val="FFFFFF"/>
              </a:solidFill>
              <a:latin typeface="Inter SemiBold"/>
              <a:ea typeface="Inter SemiBold"/>
              <a:cs typeface="Inter SemiBold"/>
              <a:sym typeface="Inter SemiBold"/>
            </a:endParaRPr>
          </a:p>
        </p:txBody>
      </p:sp>
      <p:cxnSp>
        <p:nvCxnSpPr>
          <p:cNvPr id="436" name="Google Shape;436;p23"/>
          <p:cNvCxnSpPr>
            <a:stCxn id="435"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437" name="Google Shape;437;p23"/>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438" name="Google Shape;438;p23"/>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439" name="Google Shape;439;p23"/>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440" name="Google Shape;440;p23"/>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Email Response System</a:t>
            </a:r>
            <a:endParaRPr sz="1100">
              <a:solidFill>
                <a:srgbClr val="FFFFFF"/>
              </a:solidFill>
              <a:latin typeface="Inter Light"/>
              <a:ea typeface="Inter Light"/>
              <a:cs typeface="Inter Light"/>
              <a:sym typeface="Inter Light"/>
            </a:endParaRPr>
          </a:p>
        </p:txBody>
      </p:sp>
      <p:cxnSp>
        <p:nvCxnSpPr>
          <p:cNvPr id="441" name="Google Shape;441;p23"/>
          <p:cNvCxnSpPr/>
          <p:nvPr/>
        </p:nvCxnSpPr>
        <p:spPr>
          <a:xfrm>
            <a:off x="4639613"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442" name="Google Shape;442;p23"/>
          <p:cNvSpPr/>
          <p:nvPr/>
        </p:nvSpPr>
        <p:spPr>
          <a:xfrm>
            <a:off x="3869007"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HR recruitment System</a:t>
            </a:r>
            <a:endParaRPr sz="1100">
              <a:solidFill>
                <a:srgbClr val="FFFFFF"/>
              </a:solidFill>
              <a:latin typeface="Inter Light"/>
              <a:ea typeface="Inter Light"/>
              <a:cs typeface="Inter Light"/>
              <a:sym typeface="Inter Light"/>
            </a:endParaRPr>
          </a:p>
        </p:txBody>
      </p:sp>
      <p:sp>
        <p:nvSpPr>
          <p:cNvPr id="443" name="Google Shape;443;p23"/>
          <p:cNvSpPr/>
          <p:nvPr/>
        </p:nvSpPr>
        <p:spPr>
          <a:xfrm>
            <a:off x="6728318"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Disaster Response System</a:t>
            </a:r>
            <a:endParaRPr sz="1100">
              <a:solidFill>
                <a:srgbClr val="FFFFFF"/>
              </a:solidFill>
              <a:latin typeface="Inter Light"/>
              <a:ea typeface="Inter Light"/>
              <a:cs typeface="Inter Light"/>
              <a:sym typeface="Inter Light"/>
            </a:endParaRPr>
          </a:p>
        </p:txBody>
      </p:sp>
      <p:sp>
        <p:nvSpPr>
          <p:cNvPr id="444" name="Google Shape;444;p2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Nested Chat Use Cases</a:t>
            </a:r>
            <a:endParaRPr b="1" sz="2400">
              <a:solidFill>
                <a:schemeClr val="lt1"/>
              </a:solidFill>
              <a:latin typeface="Inter"/>
              <a:ea typeface="Inter"/>
              <a:cs typeface="Inter"/>
              <a:sym typeface="Inte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24"/>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50" name="Google Shape;450;p24"/>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Nested Chat Use Cases</a:t>
            </a:r>
            <a:endParaRPr b="1" sz="2400">
              <a:solidFill>
                <a:schemeClr val="lt1"/>
              </a:solidFill>
              <a:latin typeface="Inter"/>
              <a:ea typeface="Inter"/>
              <a:cs typeface="Inter"/>
              <a:sym typeface="Inter"/>
            </a:endParaRPr>
          </a:p>
        </p:txBody>
      </p:sp>
      <p:sp>
        <p:nvSpPr>
          <p:cNvPr id="451" name="Google Shape;451;p24"/>
          <p:cNvSpPr/>
          <p:nvPr/>
        </p:nvSpPr>
        <p:spPr>
          <a:xfrm>
            <a:off x="2156201" y="10215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100">
                <a:solidFill>
                  <a:srgbClr val="FFFFFF"/>
                </a:solidFill>
                <a:latin typeface="Inter"/>
                <a:ea typeface="Inter"/>
                <a:cs typeface="Inter"/>
                <a:sym typeface="Inter"/>
              </a:rPr>
              <a:t>Reader Agent</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800">
              <a:solidFill>
                <a:srgbClr val="FFFFFF"/>
              </a:solidFill>
              <a:latin typeface="Inter"/>
              <a:ea typeface="Inter"/>
              <a:cs typeface="Inter"/>
              <a:sym typeface="Inter"/>
            </a:endParaRPr>
          </a:p>
        </p:txBody>
      </p:sp>
      <p:sp>
        <p:nvSpPr>
          <p:cNvPr id="452" name="Google Shape;452;p24"/>
          <p:cNvSpPr/>
          <p:nvPr/>
        </p:nvSpPr>
        <p:spPr>
          <a:xfrm>
            <a:off x="527608" y="994854"/>
            <a:ext cx="13332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Inter"/>
              <a:ea typeface="Inter"/>
              <a:cs typeface="Inter"/>
              <a:sym typeface="Inter"/>
            </a:endParaRPr>
          </a:p>
          <a:p>
            <a:pPr indent="0" lvl="0" marL="0" rtl="0" algn="ctr">
              <a:spcBef>
                <a:spcPts val="0"/>
              </a:spcBef>
              <a:spcAft>
                <a:spcPts val="0"/>
              </a:spcAft>
              <a:buNone/>
            </a:pPr>
            <a:r>
              <a:rPr lang="en" sz="1200">
                <a:solidFill>
                  <a:srgbClr val="FFFFFF"/>
                </a:solidFill>
                <a:latin typeface="Inter"/>
                <a:ea typeface="Inter"/>
                <a:cs typeface="Inter"/>
                <a:sym typeface="Inter"/>
              </a:rPr>
              <a:t> Email </a:t>
            </a:r>
            <a:r>
              <a:rPr lang="en" sz="1200">
                <a:solidFill>
                  <a:srgbClr val="FFFFFF"/>
                </a:solidFill>
                <a:latin typeface="Inter"/>
                <a:ea typeface="Inter"/>
                <a:cs typeface="Inter"/>
                <a:sym typeface="Inter"/>
              </a:rPr>
              <a:t>Received</a:t>
            </a:r>
            <a:endParaRPr sz="1200">
              <a:solidFill>
                <a:srgbClr val="FFFFFF"/>
              </a:solidFill>
              <a:latin typeface="Inter"/>
              <a:ea typeface="Inter"/>
              <a:cs typeface="Inter"/>
              <a:sym typeface="Inter"/>
            </a:endParaRPr>
          </a:p>
          <a:p>
            <a:pPr indent="0" lvl="0" marL="0" rtl="0" algn="ctr">
              <a:spcBef>
                <a:spcPts val="0"/>
              </a:spcBef>
              <a:spcAft>
                <a:spcPts val="0"/>
              </a:spcAft>
              <a:buNone/>
            </a:pPr>
            <a:r>
              <a:t/>
            </a:r>
            <a:endParaRPr sz="1200">
              <a:solidFill>
                <a:srgbClr val="FFFFFF"/>
              </a:solidFill>
              <a:latin typeface="Inter"/>
              <a:ea typeface="Inter"/>
              <a:cs typeface="Inter"/>
              <a:sym typeface="Inter"/>
            </a:endParaRPr>
          </a:p>
        </p:txBody>
      </p:sp>
      <p:cxnSp>
        <p:nvCxnSpPr>
          <p:cNvPr id="453" name="Google Shape;453;p24"/>
          <p:cNvCxnSpPr/>
          <p:nvPr/>
        </p:nvCxnSpPr>
        <p:spPr>
          <a:xfrm>
            <a:off x="1650904" y="1378562"/>
            <a:ext cx="499500" cy="0"/>
          </a:xfrm>
          <a:prstGeom prst="straightConnector1">
            <a:avLst/>
          </a:prstGeom>
          <a:noFill/>
          <a:ln cap="flat" cmpd="sng" w="19050">
            <a:solidFill>
              <a:srgbClr val="DAE0E6"/>
            </a:solidFill>
            <a:prstDash val="solid"/>
            <a:round/>
            <a:headEnd len="med" w="med" type="none"/>
            <a:tailEnd len="med" w="med" type="stealth"/>
          </a:ln>
        </p:spPr>
      </p:cxnSp>
      <p:cxnSp>
        <p:nvCxnSpPr>
          <p:cNvPr id="454" name="Google Shape;454;p24"/>
          <p:cNvCxnSpPr/>
          <p:nvPr/>
        </p:nvCxnSpPr>
        <p:spPr>
          <a:xfrm>
            <a:off x="3156965" y="1378556"/>
            <a:ext cx="685800" cy="0"/>
          </a:xfrm>
          <a:prstGeom prst="straightConnector1">
            <a:avLst/>
          </a:prstGeom>
          <a:noFill/>
          <a:ln cap="flat" cmpd="sng" w="19050">
            <a:solidFill>
              <a:srgbClr val="DAE0E6"/>
            </a:solidFill>
            <a:prstDash val="solid"/>
            <a:round/>
            <a:headEnd len="med" w="med" type="none"/>
            <a:tailEnd len="med" w="med" type="stealth"/>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25"/>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0" name="Google Shape;460;p2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Nested Chat Use Cases</a:t>
            </a:r>
            <a:endParaRPr b="1" sz="2400">
              <a:solidFill>
                <a:schemeClr val="lt1"/>
              </a:solidFill>
              <a:latin typeface="Inter"/>
              <a:ea typeface="Inter"/>
              <a:cs typeface="Inter"/>
              <a:sym typeface="Inter"/>
            </a:endParaRPr>
          </a:p>
        </p:txBody>
      </p:sp>
      <p:sp>
        <p:nvSpPr>
          <p:cNvPr id="461" name="Google Shape;461;p25"/>
          <p:cNvSpPr/>
          <p:nvPr/>
        </p:nvSpPr>
        <p:spPr>
          <a:xfrm>
            <a:off x="2156201" y="10215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100">
                <a:solidFill>
                  <a:srgbClr val="FFFFFF"/>
                </a:solidFill>
                <a:latin typeface="Inter"/>
                <a:ea typeface="Inter"/>
                <a:cs typeface="Inter"/>
                <a:sym typeface="Inter"/>
              </a:rPr>
              <a:t>Reader Agent</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800">
              <a:solidFill>
                <a:srgbClr val="FFFFFF"/>
              </a:solidFill>
              <a:latin typeface="Inter"/>
              <a:ea typeface="Inter"/>
              <a:cs typeface="Inter"/>
              <a:sym typeface="Inter"/>
            </a:endParaRPr>
          </a:p>
        </p:txBody>
      </p:sp>
      <p:cxnSp>
        <p:nvCxnSpPr>
          <p:cNvPr id="462" name="Google Shape;462;p25"/>
          <p:cNvCxnSpPr/>
          <p:nvPr/>
        </p:nvCxnSpPr>
        <p:spPr>
          <a:xfrm>
            <a:off x="3156965" y="1378556"/>
            <a:ext cx="685800" cy="0"/>
          </a:xfrm>
          <a:prstGeom prst="straightConnector1">
            <a:avLst/>
          </a:prstGeom>
          <a:noFill/>
          <a:ln cap="flat" cmpd="sng" w="19050">
            <a:solidFill>
              <a:srgbClr val="DAE0E6"/>
            </a:solidFill>
            <a:prstDash val="solid"/>
            <a:round/>
            <a:headEnd len="med" w="med" type="none"/>
            <a:tailEnd len="med" w="med" type="stealth"/>
          </a:ln>
        </p:spPr>
      </p:cxnSp>
      <p:sp>
        <p:nvSpPr>
          <p:cNvPr id="463" name="Google Shape;463;p25"/>
          <p:cNvSpPr/>
          <p:nvPr/>
        </p:nvSpPr>
        <p:spPr>
          <a:xfrm>
            <a:off x="3849831" y="10215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FFFFFF"/>
                </a:solidFill>
                <a:latin typeface="Inter"/>
                <a:ea typeface="Inter"/>
                <a:cs typeface="Inter"/>
                <a:sym typeface="Inter"/>
              </a:rPr>
              <a:t>Analyser Agent</a:t>
            </a:r>
            <a:endParaRPr b="1" sz="900">
              <a:solidFill>
                <a:srgbClr val="FFFFFF"/>
              </a:solidFill>
              <a:latin typeface="Inter"/>
              <a:ea typeface="Inter"/>
              <a:cs typeface="Inter"/>
              <a:sym typeface="Inter"/>
            </a:endParaRPr>
          </a:p>
        </p:txBody>
      </p:sp>
      <p:cxnSp>
        <p:nvCxnSpPr>
          <p:cNvPr id="464" name="Google Shape;464;p25"/>
          <p:cNvCxnSpPr/>
          <p:nvPr/>
        </p:nvCxnSpPr>
        <p:spPr>
          <a:xfrm>
            <a:off x="4843544" y="1378556"/>
            <a:ext cx="685800" cy="0"/>
          </a:xfrm>
          <a:prstGeom prst="straightConnector1">
            <a:avLst/>
          </a:prstGeom>
          <a:noFill/>
          <a:ln cap="flat" cmpd="sng" w="19050">
            <a:solidFill>
              <a:srgbClr val="DAE0E6"/>
            </a:solidFill>
            <a:prstDash val="solid"/>
            <a:round/>
            <a:headEnd len="med" w="med" type="none"/>
            <a:tailEnd len="med" w="med" type="stealth"/>
          </a:ln>
        </p:spPr>
      </p:cxnSp>
      <p:cxnSp>
        <p:nvCxnSpPr>
          <p:cNvPr id="465" name="Google Shape;465;p25"/>
          <p:cNvCxnSpPr/>
          <p:nvPr/>
        </p:nvCxnSpPr>
        <p:spPr>
          <a:xfrm>
            <a:off x="1650904" y="1378562"/>
            <a:ext cx="499500" cy="0"/>
          </a:xfrm>
          <a:prstGeom prst="straightConnector1">
            <a:avLst/>
          </a:prstGeom>
          <a:noFill/>
          <a:ln cap="flat" cmpd="sng" w="19050">
            <a:solidFill>
              <a:srgbClr val="DAE0E6"/>
            </a:solidFill>
            <a:prstDash val="solid"/>
            <a:round/>
            <a:headEnd len="med" w="med" type="none"/>
            <a:tailEnd len="med" w="med" type="stealth"/>
          </a:ln>
        </p:spPr>
      </p:cxnSp>
      <p:sp>
        <p:nvSpPr>
          <p:cNvPr id="466" name="Google Shape;466;p25"/>
          <p:cNvSpPr/>
          <p:nvPr/>
        </p:nvSpPr>
        <p:spPr>
          <a:xfrm>
            <a:off x="527608" y="994854"/>
            <a:ext cx="13332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Inter"/>
              <a:ea typeface="Inter"/>
              <a:cs typeface="Inter"/>
              <a:sym typeface="Inter"/>
            </a:endParaRPr>
          </a:p>
          <a:p>
            <a:pPr indent="0" lvl="0" marL="0" rtl="0" algn="ctr">
              <a:spcBef>
                <a:spcPts val="0"/>
              </a:spcBef>
              <a:spcAft>
                <a:spcPts val="0"/>
              </a:spcAft>
              <a:buNone/>
            </a:pPr>
            <a:r>
              <a:rPr lang="en" sz="1200">
                <a:solidFill>
                  <a:srgbClr val="FFFFFF"/>
                </a:solidFill>
                <a:latin typeface="Inter"/>
                <a:ea typeface="Inter"/>
                <a:cs typeface="Inter"/>
                <a:sym typeface="Inter"/>
              </a:rPr>
              <a:t> Email Received</a:t>
            </a:r>
            <a:endParaRPr sz="1200">
              <a:solidFill>
                <a:srgbClr val="FFFFFF"/>
              </a:solidFill>
              <a:latin typeface="Inter"/>
              <a:ea typeface="Inter"/>
              <a:cs typeface="Inter"/>
              <a:sym typeface="Inter"/>
            </a:endParaRPr>
          </a:p>
          <a:p>
            <a:pPr indent="0" lvl="0" marL="0" rtl="0" algn="ctr">
              <a:spcBef>
                <a:spcPts val="0"/>
              </a:spcBef>
              <a:spcAft>
                <a:spcPts val="0"/>
              </a:spcAft>
              <a:buNone/>
            </a:pPr>
            <a:r>
              <a:t/>
            </a:r>
            <a:endParaRPr sz="1200">
              <a:solidFill>
                <a:srgbClr val="FFFFFF"/>
              </a:solidFill>
              <a:latin typeface="Inter"/>
              <a:ea typeface="Inter"/>
              <a:cs typeface="Inter"/>
              <a:sym typeface="Inte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26"/>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2" name="Google Shape;472;p2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Nested Chat Use Cases</a:t>
            </a:r>
            <a:endParaRPr b="1" sz="2400">
              <a:solidFill>
                <a:schemeClr val="lt1"/>
              </a:solidFill>
              <a:latin typeface="Inter"/>
              <a:ea typeface="Inter"/>
              <a:cs typeface="Inter"/>
              <a:sym typeface="Inter"/>
            </a:endParaRPr>
          </a:p>
        </p:txBody>
      </p:sp>
      <p:sp>
        <p:nvSpPr>
          <p:cNvPr id="473" name="Google Shape;473;p26"/>
          <p:cNvSpPr/>
          <p:nvPr/>
        </p:nvSpPr>
        <p:spPr>
          <a:xfrm>
            <a:off x="2156201" y="10215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100">
                <a:solidFill>
                  <a:srgbClr val="FFFFFF"/>
                </a:solidFill>
                <a:latin typeface="Inter"/>
                <a:ea typeface="Inter"/>
                <a:cs typeface="Inter"/>
                <a:sym typeface="Inter"/>
              </a:rPr>
              <a:t>Reader Agent</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800">
              <a:solidFill>
                <a:srgbClr val="FFFFFF"/>
              </a:solidFill>
              <a:latin typeface="Inter"/>
              <a:ea typeface="Inter"/>
              <a:cs typeface="Inter"/>
              <a:sym typeface="Inter"/>
            </a:endParaRPr>
          </a:p>
        </p:txBody>
      </p:sp>
      <p:cxnSp>
        <p:nvCxnSpPr>
          <p:cNvPr id="474" name="Google Shape;474;p26"/>
          <p:cNvCxnSpPr/>
          <p:nvPr/>
        </p:nvCxnSpPr>
        <p:spPr>
          <a:xfrm>
            <a:off x="3156965" y="1378556"/>
            <a:ext cx="685800" cy="0"/>
          </a:xfrm>
          <a:prstGeom prst="straightConnector1">
            <a:avLst/>
          </a:prstGeom>
          <a:noFill/>
          <a:ln cap="flat" cmpd="sng" w="19050">
            <a:solidFill>
              <a:srgbClr val="DAE0E6"/>
            </a:solidFill>
            <a:prstDash val="solid"/>
            <a:round/>
            <a:headEnd len="med" w="med" type="none"/>
            <a:tailEnd len="med" w="med" type="stealth"/>
          </a:ln>
        </p:spPr>
      </p:cxnSp>
      <p:sp>
        <p:nvSpPr>
          <p:cNvPr id="475" name="Google Shape;475;p26"/>
          <p:cNvSpPr/>
          <p:nvPr/>
        </p:nvSpPr>
        <p:spPr>
          <a:xfrm>
            <a:off x="3849831" y="10215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FFFFFF"/>
                </a:solidFill>
                <a:latin typeface="Inter"/>
                <a:ea typeface="Inter"/>
                <a:cs typeface="Inter"/>
                <a:sym typeface="Inter"/>
              </a:rPr>
              <a:t>Analyser Agent</a:t>
            </a:r>
            <a:endParaRPr b="1" sz="900">
              <a:solidFill>
                <a:srgbClr val="FFFFFF"/>
              </a:solidFill>
              <a:latin typeface="Inter"/>
              <a:ea typeface="Inter"/>
              <a:cs typeface="Inter"/>
              <a:sym typeface="Inter"/>
            </a:endParaRPr>
          </a:p>
        </p:txBody>
      </p:sp>
      <p:cxnSp>
        <p:nvCxnSpPr>
          <p:cNvPr id="476" name="Google Shape;476;p26"/>
          <p:cNvCxnSpPr/>
          <p:nvPr/>
        </p:nvCxnSpPr>
        <p:spPr>
          <a:xfrm>
            <a:off x="4843544" y="1378556"/>
            <a:ext cx="685800" cy="0"/>
          </a:xfrm>
          <a:prstGeom prst="straightConnector1">
            <a:avLst/>
          </a:prstGeom>
          <a:noFill/>
          <a:ln cap="flat" cmpd="sng" w="19050">
            <a:solidFill>
              <a:srgbClr val="DAE0E6"/>
            </a:solidFill>
            <a:prstDash val="solid"/>
            <a:round/>
            <a:headEnd len="med" w="med" type="none"/>
            <a:tailEnd len="med" w="med" type="stealth"/>
          </a:ln>
        </p:spPr>
      </p:cxnSp>
      <p:cxnSp>
        <p:nvCxnSpPr>
          <p:cNvPr id="477" name="Google Shape;477;p26"/>
          <p:cNvCxnSpPr/>
          <p:nvPr/>
        </p:nvCxnSpPr>
        <p:spPr>
          <a:xfrm>
            <a:off x="1650904" y="1378562"/>
            <a:ext cx="499500" cy="0"/>
          </a:xfrm>
          <a:prstGeom prst="straightConnector1">
            <a:avLst/>
          </a:prstGeom>
          <a:noFill/>
          <a:ln cap="flat" cmpd="sng" w="19050">
            <a:solidFill>
              <a:srgbClr val="DAE0E6"/>
            </a:solidFill>
            <a:prstDash val="solid"/>
            <a:round/>
            <a:headEnd len="med" w="med" type="none"/>
            <a:tailEnd len="med" w="med" type="stealth"/>
          </a:ln>
        </p:spPr>
      </p:cxnSp>
      <p:sp>
        <p:nvSpPr>
          <p:cNvPr id="478" name="Google Shape;478;p26"/>
          <p:cNvSpPr/>
          <p:nvPr/>
        </p:nvSpPr>
        <p:spPr>
          <a:xfrm>
            <a:off x="527608" y="994854"/>
            <a:ext cx="13332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Inter"/>
              <a:ea typeface="Inter"/>
              <a:cs typeface="Inter"/>
              <a:sym typeface="Inter"/>
            </a:endParaRPr>
          </a:p>
          <a:p>
            <a:pPr indent="0" lvl="0" marL="0" rtl="0" algn="ctr">
              <a:spcBef>
                <a:spcPts val="0"/>
              </a:spcBef>
              <a:spcAft>
                <a:spcPts val="0"/>
              </a:spcAft>
              <a:buNone/>
            </a:pPr>
            <a:r>
              <a:rPr lang="en" sz="1200">
                <a:solidFill>
                  <a:srgbClr val="FFFFFF"/>
                </a:solidFill>
                <a:latin typeface="Inter"/>
                <a:ea typeface="Inter"/>
                <a:cs typeface="Inter"/>
                <a:sym typeface="Inter"/>
              </a:rPr>
              <a:t> Email Received</a:t>
            </a:r>
            <a:endParaRPr sz="1200">
              <a:solidFill>
                <a:srgbClr val="FFFFFF"/>
              </a:solidFill>
              <a:latin typeface="Inter"/>
              <a:ea typeface="Inter"/>
              <a:cs typeface="Inter"/>
              <a:sym typeface="Inter"/>
            </a:endParaRPr>
          </a:p>
          <a:p>
            <a:pPr indent="0" lvl="0" marL="0" rtl="0" algn="ctr">
              <a:spcBef>
                <a:spcPts val="0"/>
              </a:spcBef>
              <a:spcAft>
                <a:spcPts val="0"/>
              </a:spcAft>
              <a:buNone/>
            </a:pPr>
            <a:r>
              <a:t/>
            </a:r>
            <a:endParaRPr sz="1200">
              <a:solidFill>
                <a:srgbClr val="FFFFFF"/>
              </a:solidFill>
              <a:latin typeface="Inter"/>
              <a:ea typeface="Inter"/>
              <a:cs typeface="Inter"/>
              <a:sym typeface="Inter"/>
            </a:endParaRPr>
          </a:p>
        </p:txBody>
      </p:sp>
      <p:cxnSp>
        <p:nvCxnSpPr>
          <p:cNvPr id="479" name="Google Shape;479;p26"/>
          <p:cNvCxnSpPr/>
          <p:nvPr/>
        </p:nvCxnSpPr>
        <p:spPr>
          <a:xfrm>
            <a:off x="6527704" y="1378562"/>
            <a:ext cx="499500" cy="0"/>
          </a:xfrm>
          <a:prstGeom prst="straightConnector1">
            <a:avLst/>
          </a:prstGeom>
          <a:noFill/>
          <a:ln cap="flat" cmpd="sng" w="19050">
            <a:solidFill>
              <a:srgbClr val="DAE0E6"/>
            </a:solidFill>
            <a:prstDash val="solid"/>
            <a:round/>
            <a:headEnd len="med" w="med" type="none"/>
            <a:tailEnd len="med" w="med" type="stealth"/>
          </a:ln>
        </p:spPr>
      </p:cxnSp>
      <p:sp>
        <p:nvSpPr>
          <p:cNvPr id="480" name="Google Shape;480;p26"/>
          <p:cNvSpPr/>
          <p:nvPr/>
        </p:nvSpPr>
        <p:spPr>
          <a:xfrm>
            <a:off x="6699808" y="994854"/>
            <a:ext cx="13332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Inter"/>
              <a:ea typeface="Inter"/>
              <a:cs typeface="Inter"/>
              <a:sym typeface="Inter"/>
            </a:endParaRPr>
          </a:p>
          <a:p>
            <a:pPr indent="0" lvl="0" marL="0" rtl="0" algn="ctr">
              <a:spcBef>
                <a:spcPts val="0"/>
              </a:spcBef>
              <a:spcAft>
                <a:spcPts val="0"/>
              </a:spcAft>
              <a:buNone/>
            </a:pPr>
            <a:r>
              <a:rPr lang="en" sz="1200">
                <a:solidFill>
                  <a:srgbClr val="FFFFFF"/>
                </a:solidFill>
                <a:latin typeface="Inter"/>
                <a:ea typeface="Inter"/>
                <a:cs typeface="Inter"/>
                <a:sym typeface="Inter"/>
              </a:rPr>
              <a:t>Output</a:t>
            </a:r>
            <a:endParaRPr sz="1200">
              <a:solidFill>
                <a:srgbClr val="FFFFFF"/>
              </a:solidFill>
              <a:latin typeface="Inter"/>
              <a:ea typeface="Inter"/>
              <a:cs typeface="Inter"/>
              <a:sym typeface="Inter"/>
            </a:endParaRPr>
          </a:p>
          <a:p>
            <a:pPr indent="0" lvl="0" marL="0" rtl="0" algn="ctr">
              <a:spcBef>
                <a:spcPts val="0"/>
              </a:spcBef>
              <a:spcAft>
                <a:spcPts val="0"/>
              </a:spcAft>
              <a:buNone/>
            </a:pPr>
            <a:r>
              <a:t/>
            </a:r>
            <a:endParaRPr sz="1200">
              <a:solidFill>
                <a:srgbClr val="FFFFFF"/>
              </a:solidFill>
              <a:latin typeface="Inter"/>
              <a:ea typeface="Inter"/>
              <a:cs typeface="Inter"/>
              <a:sym typeface="Inter"/>
            </a:endParaRPr>
          </a:p>
        </p:txBody>
      </p:sp>
      <p:sp>
        <p:nvSpPr>
          <p:cNvPr id="481" name="Google Shape;481;p26"/>
          <p:cNvSpPr/>
          <p:nvPr/>
        </p:nvSpPr>
        <p:spPr>
          <a:xfrm>
            <a:off x="5543456" y="102893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Reply Agent</a:t>
            </a:r>
            <a:endParaRPr b="1" sz="1000">
              <a:solidFill>
                <a:schemeClr val="lt1"/>
              </a:solidFill>
              <a:latin typeface="Inter"/>
              <a:ea typeface="Inter"/>
              <a:cs typeface="Inter"/>
              <a:sym typeface="Inte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27"/>
          <p:cNvSpPr/>
          <p:nvPr/>
        </p:nvSpPr>
        <p:spPr>
          <a:xfrm>
            <a:off x="3615500" y="965425"/>
            <a:ext cx="1476300" cy="37905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87" name="Google Shape;487;p27"/>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8" name="Google Shape;488;p2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Nested Chat Use Cases</a:t>
            </a:r>
            <a:endParaRPr b="1" sz="2400">
              <a:solidFill>
                <a:schemeClr val="lt1"/>
              </a:solidFill>
              <a:latin typeface="Inter"/>
              <a:ea typeface="Inter"/>
              <a:cs typeface="Inter"/>
              <a:sym typeface="Inter"/>
            </a:endParaRPr>
          </a:p>
        </p:txBody>
      </p:sp>
      <p:sp>
        <p:nvSpPr>
          <p:cNvPr id="489" name="Google Shape;489;p27"/>
          <p:cNvSpPr/>
          <p:nvPr/>
        </p:nvSpPr>
        <p:spPr>
          <a:xfrm>
            <a:off x="3615500" y="2044775"/>
            <a:ext cx="1476300" cy="2711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90" name="Google Shape;490;p27"/>
          <p:cNvSpPr/>
          <p:nvPr/>
        </p:nvSpPr>
        <p:spPr>
          <a:xfrm>
            <a:off x="3977026" y="2160589"/>
            <a:ext cx="718500" cy="5274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D</a:t>
            </a:r>
            <a:endParaRPr b="1" sz="800">
              <a:solidFill>
                <a:srgbClr val="F9C823"/>
              </a:solidFill>
              <a:latin typeface="Inter"/>
              <a:ea typeface="Inter"/>
              <a:cs typeface="Inter"/>
              <a:sym typeface="Inter"/>
            </a:endParaRPr>
          </a:p>
        </p:txBody>
      </p:sp>
      <p:cxnSp>
        <p:nvCxnSpPr>
          <p:cNvPr id="491" name="Google Shape;491;p27"/>
          <p:cNvCxnSpPr>
            <a:endCxn id="490" idx="0"/>
          </p:cNvCxnSpPr>
          <p:nvPr/>
        </p:nvCxnSpPr>
        <p:spPr>
          <a:xfrm>
            <a:off x="4336276" y="1735489"/>
            <a:ext cx="0" cy="425100"/>
          </a:xfrm>
          <a:prstGeom prst="straightConnector1">
            <a:avLst/>
          </a:prstGeom>
          <a:noFill/>
          <a:ln cap="flat" cmpd="sng" w="19050">
            <a:solidFill>
              <a:srgbClr val="DAE0E6"/>
            </a:solidFill>
            <a:prstDash val="solid"/>
            <a:round/>
            <a:headEnd len="med" w="med" type="stealth"/>
            <a:tailEnd len="med" w="med" type="stealth"/>
          </a:ln>
        </p:spPr>
      </p:cxnSp>
      <p:sp>
        <p:nvSpPr>
          <p:cNvPr id="492" name="Google Shape;492;p27"/>
          <p:cNvSpPr/>
          <p:nvPr/>
        </p:nvSpPr>
        <p:spPr>
          <a:xfrm>
            <a:off x="3977026" y="3083164"/>
            <a:ext cx="718500" cy="5274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E</a:t>
            </a:r>
            <a:endParaRPr b="1" sz="800">
              <a:solidFill>
                <a:srgbClr val="F9C823"/>
              </a:solidFill>
              <a:latin typeface="Inter"/>
              <a:ea typeface="Inter"/>
              <a:cs typeface="Inter"/>
              <a:sym typeface="Inter"/>
            </a:endParaRPr>
          </a:p>
        </p:txBody>
      </p:sp>
      <p:cxnSp>
        <p:nvCxnSpPr>
          <p:cNvPr id="493" name="Google Shape;493;p27"/>
          <p:cNvCxnSpPr>
            <a:stCxn id="490" idx="2"/>
            <a:endCxn id="492" idx="0"/>
          </p:cNvCxnSpPr>
          <p:nvPr/>
        </p:nvCxnSpPr>
        <p:spPr>
          <a:xfrm>
            <a:off x="4336276" y="2687989"/>
            <a:ext cx="0" cy="395100"/>
          </a:xfrm>
          <a:prstGeom prst="straightConnector1">
            <a:avLst/>
          </a:prstGeom>
          <a:noFill/>
          <a:ln cap="flat" cmpd="sng" w="19050">
            <a:solidFill>
              <a:srgbClr val="DAE0E6"/>
            </a:solidFill>
            <a:prstDash val="solid"/>
            <a:round/>
            <a:headEnd len="med" w="med" type="triangle"/>
            <a:tailEnd len="med" w="med" type="triangle"/>
          </a:ln>
        </p:spPr>
      </p:cxnSp>
      <p:sp>
        <p:nvSpPr>
          <p:cNvPr id="494" name="Google Shape;494;p27"/>
          <p:cNvSpPr/>
          <p:nvPr/>
        </p:nvSpPr>
        <p:spPr>
          <a:xfrm>
            <a:off x="3977026" y="3997564"/>
            <a:ext cx="718500" cy="5274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E</a:t>
            </a:r>
            <a:endParaRPr b="1" sz="800">
              <a:solidFill>
                <a:srgbClr val="F9C823"/>
              </a:solidFill>
              <a:latin typeface="Inter"/>
              <a:ea typeface="Inter"/>
              <a:cs typeface="Inter"/>
              <a:sym typeface="Inter"/>
            </a:endParaRPr>
          </a:p>
        </p:txBody>
      </p:sp>
      <p:cxnSp>
        <p:nvCxnSpPr>
          <p:cNvPr id="495" name="Google Shape;495;p27"/>
          <p:cNvCxnSpPr>
            <a:endCxn id="494" idx="0"/>
          </p:cNvCxnSpPr>
          <p:nvPr/>
        </p:nvCxnSpPr>
        <p:spPr>
          <a:xfrm>
            <a:off x="4336276" y="3602464"/>
            <a:ext cx="0" cy="395100"/>
          </a:xfrm>
          <a:prstGeom prst="straightConnector1">
            <a:avLst/>
          </a:prstGeom>
          <a:noFill/>
          <a:ln cap="flat" cmpd="sng" w="19050">
            <a:solidFill>
              <a:srgbClr val="DAE0E6"/>
            </a:solidFill>
            <a:prstDash val="solid"/>
            <a:round/>
            <a:headEnd len="med" w="med" type="triangle"/>
            <a:tailEnd len="med" w="med" type="triangle"/>
          </a:ln>
        </p:spPr>
      </p:cxnSp>
      <p:sp>
        <p:nvSpPr>
          <p:cNvPr id="496" name="Google Shape;496;p27"/>
          <p:cNvSpPr/>
          <p:nvPr/>
        </p:nvSpPr>
        <p:spPr>
          <a:xfrm>
            <a:off x="2156201" y="10215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100">
                <a:solidFill>
                  <a:srgbClr val="FFFFFF"/>
                </a:solidFill>
                <a:latin typeface="Inter"/>
                <a:ea typeface="Inter"/>
                <a:cs typeface="Inter"/>
                <a:sym typeface="Inter"/>
              </a:rPr>
              <a:t>Reader Agent</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800">
              <a:solidFill>
                <a:srgbClr val="FFFFFF"/>
              </a:solidFill>
              <a:latin typeface="Inter"/>
              <a:ea typeface="Inter"/>
              <a:cs typeface="Inter"/>
              <a:sym typeface="Inter"/>
            </a:endParaRPr>
          </a:p>
        </p:txBody>
      </p:sp>
      <p:cxnSp>
        <p:nvCxnSpPr>
          <p:cNvPr id="497" name="Google Shape;497;p27"/>
          <p:cNvCxnSpPr/>
          <p:nvPr/>
        </p:nvCxnSpPr>
        <p:spPr>
          <a:xfrm>
            <a:off x="3156965" y="1378556"/>
            <a:ext cx="685800" cy="0"/>
          </a:xfrm>
          <a:prstGeom prst="straightConnector1">
            <a:avLst/>
          </a:prstGeom>
          <a:noFill/>
          <a:ln cap="flat" cmpd="sng" w="19050">
            <a:solidFill>
              <a:srgbClr val="DAE0E6"/>
            </a:solidFill>
            <a:prstDash val="solid"/>
            <a:round/>
            <a:headEnd len="med" w="med" type="none"/>
            <a:tailEnd len="med" w="med" type="stealth"/>
          </a:ln>
        </p:spPr>
      </p:cxnSp>
      <p:sp>
        <p:nvSpPr>
          <p:cNvPr id="498" name="Google Shape;498;p27"/>
          <p:cNvSpPr/>
          <p:nvPr/>
        </p:nvSpPr>
        <p:spPr>
          <a:xfrm>
            <a:off x="3849831" y="10215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FFFFFF"/>
                </a:solidFill>
                <a:latin typeface="Inter"/>
                <a:ea typeface="Inter"/>
                <a:cs typeface="Inter"/>
                <a:sym typeface="Inter"/>
              </a:rPr>
              <a:t>Analyser Agent</a:t>
            </a:r>
            <a:endParaRPr b="1" sz="900">
              <a:solidFill>
                <a:srgbClr val="FFFFFF"/>
              </a:solidFill>
              <a:latin typeface="Inter"/>
              <a:ea typeface="Inter"/>
              <a:cs typeface="Inter"/>
              <a:sym typeface="Inter"/>
            </a:endParaRPr>
          </a:p>
        </p:txBody>
      </p:sp>
      <p:cxnSp>
        <p:nvCxnSpPr>
          <p:cNvPr id="499" name="Google Shape;499;p27"/>
          <p:cNvCxnSpPr/>
          <p:nvPr/>
        </p:nvCxnSpPr>
        <p:spPr>
          <a:xfrm>
            <a:off x="4843544" y="1378556"/>
            <a:ext cx="685800" cy="0"/>
          </a:xfrm>
          <a:prstGeom prst="straightConnector1">
            <a:avLst/>
          </a:prstGeom>
          <a:noFill/>
          <a:ln cap="flat" cmpd="sng" w="19050">
            <a:solidFill>
              <a:srgbClr val="DAE0E6"/>
            </a:solidFill>
            <a:prstDash val="solid"/>
            <a:round/>
            <a:headEnd len="med" w="med" type="none"/>
            <a:tailEnd len="med" w="med" type="stealth"/>
          </a:ln>
        </p:spPr>
      </p:cxnSp>
      <p:cxnSp>
        <p:nvCxnSpPr>
          <p:cNvPr id="500" name="Google Shape;500;p27"/>
          <p:cNvCxnSpPr/>
          <p:nvPr/>
        </p:nvCxnSpPr>
        <p:spPr>
          <a:xfrm>
            <a:off x="1650904" y="1378562"/>
            <a:ext cx="499500" cy="0"/>
          </a:xfrm>
          <a:prstGeom prst="straightConnector1">
            <a:avLst/>
          </a:prstGeom>
          <a:noFill/>
          <a:ln cap="flat" cmpd="sng" w="19050">
            <a:solidFill>
              <a:srgbClr val="DAE0E6"/>
            </a:solidFill>
            <a:prstDash val="solid"/>
            <a:round/>
            <a:headEnd len="med" w="med" type="none"/>
            <a:tailEnd len="med" w="med" type="stealth"/>
          </a:ln>
        </p:spPr>
      </p:cxnSp>
      <p:sp>
        <p:nvSpPr>
          <p:cNvPr id="501" name="Google Shape;501;p27"/>
          <p:cNvSpPr/>
          <p:nvPr/>
        </p:nvSpPr>
        <p:spPr>
          <a:xfrm>
            <a:off x="527608" y="994854"/>
            <a:ext cx="13332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Inter"/>
              <a:ea typeface="Inter"/>
              <a:cs typeface="Inter"/>
              <a:sym typeface="Inter"/>
            </a:endParaRPr>
          </a:p>
          <a:p>
            <a:pPr indent="0" lvl="0" marL="0" rtl="0" algn="ctr">
              <a:spcBef>
                <a:spcPts val="0"/>
              </a:spcBef>
              <a:spcAft>
                <a:spcPts val="0"/>
              </a:spcAft>
              <a:buNone/>
            </a:pPr>
            <a:r>
              <a:rPr lang="en" sz="1200">
                <a:solidFill>
                  <a:srgbClr val="FFFFFF"/>
                </a:solidFill>
                <a:latin typeface="Inter"/>
                <a:ea typeface="Inter"/>
                <a:cs typeface="Inter"/>
                <a:sym typeface="Inter"/>
              </a:rPr>
              <a:t> Email Received</a:t>
            </a:r>
            <a:endParaRPr sz="1200">
              <a:solidFill>
                <a:srgbClr val="FFFFFF"/>
              </a:solidFill>
              <a:latin typeface="Inter"/>
              <a:ea typeface="Inter"/>
              <a:cs typeface="Inter"/>
              <a:sym typeface="Inter"/>
            </a:endParaRPr>
          </a:p>
          <a:p>
            <a:pPr indent="0" lvl="0" marL="0" rtl="0" algn="ctr">
              <a:spcBef>
                <a:spcPts val="0"/>
              </a:spcBef>
              <a:spcAft>
                <a:spcPts val="0"/>
              </a:spcAft>
              <a:buNone/>
            </a:pPr>
            <a:r>
              <a:t/>
            </a:r>
            <a:endParaRPr sz="1200">
              <a:solidFill>
                <a:srgbClr val="FFFFFF"/>
              </a:solidFill>
              <a:latin typeface="Inter"/>
              <a:ea typeface="Inter"/>
              <a:cs typeface="Inter"/>
              <a:sym typeface="Inter"/>
            </a:endParaRPr>
          </a:p>
        </p:txBody>
      </p:sp>
      <p:cxnSp>
        <p:nvCxnSpPr>
          <p:cNvPr id="502" name="Google Shape;502;p27"/>
          <p:cNvCxnSpPr/>
          <p:nvPr/>
        </p:nvCxnSpPr>
        <p:spPr>
          <a:xfrm>
            <a:off x="6527704" y="1378562"/>
            <a:ext cx="499500" cy="0"/>
          </a:xfrm>
          <a:prstGeom prst="straightConnector1">
            <a:avLst/>
          </a:prstGeom>
          <a:noFill/>
          <a:ln cap="flat" cmpd="sng" w="19050">
            <a:solidFill>
              <a:srgbClr val="DAE0E6"/>
            </a:solidFill>
            <a:prstDash val="solid"/>
            <a:round/>
            <a:headEnd len="med" w="med" type="none"/>
            <a:tailEnd len="med" w="med" type="stealth"/>
          </a:ln>
        </p:spPr>
      </p:cxnSp>
      <p:sp>
        <p:nvSpPr>
          <p:cNvPr id="503" name="Google Shape;503;p27"/>
          <p:cNvSpPr/>
          <p:nvPr/>
        </p:nvSpPr>
        <p:spPr>
          <a:xfrm>
            <a:off x="6699808" y="994854"/>
            <a:ext cx="13332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Inter"/>
              <a:ea typeface="Inter"/>
              <a:cs typeface="Inter"/>
              <a:sym typeface="Inter"/>
            </a:endParaRPr>
          </a:p>
          <a:p>
            <a:pPr indent="0" lvl="0" marL="0" rtl="0" algn="ctr">
              <a:spcBef>
                <a:spcPts val="0"/>
              </a:spcBef>
              <a:spcAft>
                <a:spcPts val="0"/>
              </a:spcAft>
              <a:buNone/>
            </a:pPr>
            <a:r>
              <a:rPr lang="en" sz="1200">
                <a:solidFill>
                  <a:srgbClr val="FFFFFF"/>
                </a:solidFill>
                <a:latin typeface="Inter"/>
                <a:ea typeface="Inter"/>
                <a:cs typeface="Inter"/>
                <a:sym typeface="Inter"/>
              </a:rPr>
              <a:t>Output</a:t>
            </a:r>
            <a:endParaRPr sz="1200">
              <a:solidFill>
                <a:srgbClr val="FFFFFF"/>
              </a:solidFill>
              <a:latin typeface="Inter"/>
              <a:ea typeface="Inter"/>
              <a:cs typeface="Inter"/>
              <a:sym typeface="Inter"/>
            </a:endParaRPr>
          </a:p>
          <a:p>
            <a:pPr indent="0" lvl="0" marL="0" rtl="0" algn="ctr">
              <a:spcBef>
                <a:spcPts val="0"/>
              </a:spcBef>
              <a:spcAft>
                <a:spcPts val="0"/>
              </a:spcAft>
              <a:buNone/>
            </a:pPr>
            <a:r>
              <a:t/>
            </a:r>
            <a:endParaRPr sz="1200">
              <a:solidFill>
                <a:srgbClr val="FFFFFF"/>
              </a:solidFill>
              <a:latin typeface="Inter"/>
              <a:ea typeface="Inter"/>
              <a:cs typeface="Inter"/>
              <a:sym typeface="Inter"/>
            </a:endParaRPr>
          </a:p>
        </p:txBody>
      </p:sp>
      <p:sp>
        <p:nvSpPr>
          <p:cNvPr id="504" name="Google Shape;504;p27"/>
          <p:cNvSpPr/>
          <p:nvPr/>
        </p:nvSpPr>
        <p:spPr>
          <a:xfrm>
            <a:off x="5543456" y="102893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Reply Agent</a:t>
            </a:r>
            <a:endParaRPr b="1" sz="1000">
              <a:solidFill>
                <a:schemeClr val="lt1"/>
              </a:solidFill>
              <a:latin typeface="Inter"/>
              <a:ea typeface="Inter"/>
              <a:cs typeface="Inter"/>
              <a:sym typeface="Inte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28"/>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10" name="Google Shape;510;p2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Nested Chat Use Cases</a:t>
            </a:r>
            <a:endParaRPr b="1" sz="2400">
              <a:solidFill>
                <a:schemeClr val="lt1"/>
              </a:solidFill>
              <a:latin typeface="Inter"/>
              <a:ea typeface="Inter"/>
              <a:cs typeface="Inter"/>
              <a:sym typeface="Inter"/>
            </a:endParaRPr>
          </a:p>
        </p:txBody>
      </p:sp>
      <p:sp>
        <p:nvSpPr>
          <p:cNvPr id="511" name="Google Shape;511;p28"/>
          <p:cNvSpPr txBox="1"/>
          <p:nvPr/>
        </p:nvSpPr>
        <p:spPr>
          <a:xfrm>
            <a:off x="2449175" y="18290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Analyzer </a:t>
            </a:r>
            <a:r>
              <a:rPr b="1" lang="en" sz="1100">
                <a:solidFill>
                  <a:schemeClr val="lt1"/>
                </a:solidFill>
                <a:latin typeface="Inter"/>
                <a:ea typeface="Inter"/>
                <a:cs typeface="Inter"/>
                <a:sym typeface="Inter"/>
              </a:rPr>
              <a:t>Agent</a:t>
            </a:r>
            <a:endParaRPr/>
          </a:p>
        </p:txBody>
      </p:sp>
      <p:sp>
        <p:nvSpPr>
          <p:cNvPr id="512" name="Google Shape;512;p28"/>
          <p:cNvSpPr txBox="1"/>
          <p:nvPr/>
        </p:nvSpPr>
        <p:spPr>
          <a:xfrm>
            <a:off x="3086225" y="2599825"/>
            <a:ext cx="1725900" cy="354000"/>
          </a:xfrm>
          <a:prstGeom prst="rect">
            <a:avLst/>
          </a:prstGeom>
          <a:noFill/>
          <a:ln cap="flat" cmpd="sng" w="9525">
            <a:solidFill>
              <a:srgbClr val="85D99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Trigger</a:t>
            </a:r>
            <a:endParaRPr/>
          </a:p>
        </p:txBody>
      </p:sp>
      <p:sp>
        <p:nvSpPr>
          <p:cNvPr id="513" name="Google Shape;513;p28"/>
          <p:cNvSpPr/>
          <p:nvPr/>
        </p:nvSpPr>
        <p:spPr>
          <a:xfrm>
            <a:off x="1674425" y="11378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Initiating Message from Reader Agent</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cxnSp>
        <p:nvCxnSpPr>
          <p:cNvPr id="514" name="Google Shape;514;p28"/>
          <p:cNvCxnSpPr>
            <a:stCxn id="513" idx="3"/>
            <a:endCxn id="511" idx="0"/>
          </p:cNvCxnSpPr>
          <p:nvPr/>
        </p:nvCxnSpPr>
        <p:spPr>
          <a:xfrm>
            <a:off x="3086225" y="1494850"/>
            <a:ext cx="863100" cy="334200"/>
          </a:xfrm>
          <a:prstGeom prst="bentConnector2">
            <a:avLst/>
          </a:prstGeom>
          <a:noFill/>
          <a:ln cap="flat" cmpd="sng" w="19050">
            <a:solidFill>
              <a:srgbClr val="DAE0E6"/>
            </a:solidFill>
            <a:prstDash val="solid"/>
            <a:round/>
            <a:headEnd len="med" w="med" type="none"/>
            <a:tailEnd len="med" w="med" type="triangle"/>
          </a:ln>
        </p:spPr>
      </p:cxnSp>
      <p:cxnSp>
        <p:nvCxnSpPr>
          <p:cNvPr id="515" name="Google Shape;515;p28"/>
          <p:cNvCxnSpPr>
            <a:stCxn id="511" idx="2"/>
            <a:endCxn id="512" idx="0"/>
          </p:cNvCxnSpPr>
          <p:nvPr/>
        </p:nvCxnSpPr>
        <p:spPr>
          <a:xfrm>
            <a:off x="3949175" y="2183050"/>
            <a:ext cx="0" cy="416700"/>
          </a:xfrm>
          <a:prstGeom prst="straightConnector1">
            <a:avLst/>
          </a:prstGeom>
          <a:noFill/>
          <a:ln cap="flat" cmpd="sng" w="19050">
            <a:solidFill>
              <a:srgbClr val="DAE0E6"/>
            </a:solidFill>
            <a:prstDash val="solid"/>
            <a:round/>
            <a:headEnd len="med" w="med" type="none"/>
            <a:tailEnd len="med" w="med" type="triangle"/>
          </a:ln>
        </p:spPr>
      </p:cxnSp>
      <p:sp>
        <p:nvSpPr>
          <p:cNvPr id="516" name="Google Shape;516;p28"/>
          <p:cNvSpPr/>
          <p:nvPr/>
        </p:nvSpPr>
        <p:spPr>
          <a:xfrm>
            <a:off x="2770175" y="2183050"/>
            <a:ext cx="2358000" cy="2050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517" name="Google Shape;517;p28"/>
          <p:cNvSpPr txBox="1"/>
          <p:nvPr/>
        </p:nvSpPr>
        <p:spPr>
          <a:xfrm>
            <a:off x="3086225" y="3361825"/>
            <a:ext cx="1725900" cy="354000"/>
          </a:xfrm>
          <a:prstGeom prst="rect">
            <a:avLst/>
          </a:prstGeom>
          <a:noFill/>
          <a:ln cap="flat" cmpd="sng" w="9525">
            <a:solidFill>
              <a:srgbClr val="DAE0E6"/>
            </a:solidFill>
            <a:prstDash val="dash"/>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Nested Chat Handler</a:t>
            </a:r>
            <a:endParaRPr/>
          </a:p>
        </p:txBody>
      </p:sp>
      <p:cxnSp>
        <p:nvCxnSpPr>
          <p:cNvPr id="518" name="Google Shape;518;p28"/>
          <p:cNvCxnSpPr>
            <a:endCxn id="517" idx="0"/>
          </p:cNvCxnSpPr>
          <p:nvPr/>
        </p:nvCxnSpPr>
        <p:spPr>
          <a:xfrm>
            <a:off x="3949175" y="2945125"/>
            <a:ext cx="0" cy="416700"/>
          </a:xfrm>
          <a:prstGeom prst="straightConnector1">
            <a:avLst/>
          </a:prstGeom>
          <a:noFill/>
          <a:ln cap="flat" cmpd="sng" w="19050">
            <a:solidFill>
              <a:srgbClr val="DAE0E6"/>
            </a:solidFill>
            <a:prstDash val="solid"/>
            <a:round/>
            <a:headEnd len="med" w="med" type="none"/>
            <a:tailEnd len="med" w="med" type="triangle"/>
          </a:ln>
        </p:spPr>
      </p:cxnSp>
      <p:sp>
        <p:nvSpPr>
          <p:cNvPr id="519" name="Google Shape;519;p28"/>
          <p:cNvSpPr/>
          <p:nvPr/>
        </p:nvSpPr>
        <p:spPr>
          <a:xfrm>
            <a:off x="5948050" y="2159050"/>
            <a:ext cx="2304300" cy="1850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520" name="Google Shape;520;p28"/>
          <p:cNvSpPr/>
          <p:nvPr/>
        </p:nvSpPr>
        <p:spPr>
          <a:xfrm>
            <a:off x="6122719" y="2332029"/>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9C823"/>
              </a:solidFill>
              <a:latin typeface="Inter"/>
              <a:ea typeface="Inter"/>
              <a:cs typeface="Inter"/>
              <a:sym typeface="Inter"/>
            </a:endParaRPr>
          </a:p>
          <a:p>
            <a:pPr indent="0" lvl="0" marL="0" rtl="0" algn="ctr">
              <a:spcBef>
                <a:spcPts val="0"/>
              </a:spcBef>
              <a:spcAft>
                <a:spcPts val="0"/>
              </a:spcAft>
              <a:buNone/>
            </a:pPr>
            <a:r>
              <a:rPr b="1" lang="en" sz="800">
                <a:solidFill>
                  <a:srgbClr val="F9C823"/>
                </a:solidFill>
                <a:latin typeface="Inter"/>
                <a:ea typeface="Inter"/>
                <a:cs typeface="Inter"/>
                <a:sym typeface="Inter"/>
              </a:rPr>
              <a:t>Calendar Agent</a:t>
            </a:r>
            <a:endParaRPr b="1" sz="600">
              <a:solidFill>
                <a:srgbClr val="F9C823"/>
              </a:solidFill>
              <a:latin typeface="Inter"/>
              <a:ea typeface="Inter"/>
              <a:cs typeface="Inter"/>
              <a:sym typeface="Inter"/>
            </a:endParaRPr>
          </a:p>
          <a:p>
            <a:pPr indent="0" lvl="0" marL="0" rtl="0" algn="ctr">
              <a:spcBef>
                <a:spcPts val="0"/>
              </a:spcBef>
              <a:spcAft>
                <a:spcPts val="0"/>
              </a:spcAft>
              <a:buNone/>
            </a:pPr>
            <a:r>
              <a:t/>
            </a:r>
            <a:endParaRPr b="1" sz="800">
              <a:solidFill>
                <a:srgbClr val="FFFFFF"/>
              </a:solidFill>
              <a:latin typeface="Inter"/>
              <a:ea typeface="Inter"/>
              <a:cs typeface="Inter"/>
              <a:sym typeface="Inter"/>
            </a:endParaRPr>
          </a:p>
        </p:txBody>
      </p:sp>
      <p:sp>
        <p:nvSpPr>
          <p:cNvPr id="521" name="Google Shape;521;p28"/>
          <p:cNvSpPr/>
          <p:nvPr/>
        </p:nvSpPr>
        <p:spPr>
          <a:xfrm>
            <a:off x="6122719" y="3313395"/>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lt1"/>
                </a:solidFill>
                <a:latin typeface="Inter"/>
                <a:ea typeface="Inter"/>
                <a:cs typeface="Inter"/>
                <a:sym typeface="Inter"/>
              </a:rPr>
              <a:t>Analyzer </a:t>
            </a:r>
            <a:r>
              <a:rPr b="1" lang="en" sz="800">
                <a:solidFill>
                  <a:schemeClr val="lt1"/>
                </a:solidFill>
                <a:latin typeface="Inter"/>
                <a:ea typeface="Inter"/>
                <a:cs typeface="Inter"/>
                <a:sym typeface="Inter"/>
              </a:rPr>
              <a:t>Agent</a:t>
            </a:r>
            <a:endParaRPr b="1" sz="600">
              <a:solidFill>
                <a:schemeClr val="lt1"/>
              </a:solidFill>
              <a:latin typeface="Inter"/>
              <a:ea typeface="Inter"/>
              <a:cs typeface="Inter"/>
              <a:sym typeface="Inter"/>
            </a:endParaRPr>
          </a:p>
        </p:txBody>
      </p:sp>
      <p:cxnSp>
        <p:nvCxnSpPr>
          <p:cNvPr id="522" name="Google Shape;522;p28"/>
          <p:cNvCxnSpPr>
            <a:stCxn id="520" idx="2"/>
            <a:endCxn id="521" idx="0"/>
          </p:cNvCxnSpPr>
          <p:nvPr/>
        </p:nvCxnSpPr>
        <p:spPr>
          <a:xfrm>
            <a:off x="6483019" y="2860929"/>
            <a:ext cx="0" cy="452400"/>
          </a:xfrm>
          <a:prstGeom prst="straightConnector1">
            <a:avLst/>
          </a:prstGeom>
          <a:noFill/>
          <a:ln cap="flat" cmpd="sng" w="19050">
            <a:solidFill>
              <a:srgbClr val="DAE0E6"/>
            </a:solidFill>
            <a:prstDash val="solid"/>
            <a:round/>
            <a:headEnd len="med" w="med" type="stealth"/>
            <a:tailEnd len="med" w="med" type="stealth"/>
          </a:ln>
        </p:spPr>
      </p:cxnSp>
      <p:cxnSp>
        <p:nvCxnSpPr>
          <p:cNvPr id="523" name="Google Shape;523;p28"/>
          <p:cNvCxnSpPr/>
          <p:nvPr/>
        </p:nvCxnSpPr>
        <p:spPr>
          <a:xfrm>
            <a:off x="6788460" y="3086852"/>
            <a:ext cx="576900" cy="0"/>
          </a:xfrm>
          <a:prstGeom prst="straightConnector1">
            <a:avLst/>
          </a:prstGeom>
          <a:noFill/>
          <a:ln cap="flat" cmpd="sng" w="19050">
            <a:solidFill>
              <a:srgbClr val="DAE0E6"/>
            </a:solidFill>
            <a:prstDash val="solid"/>
            <a:round/>
            <a:headEnd len="med" w="med" type="none"/>
            <a:tailEnd len="med" w="med" type="stealth"/>
          </a:ln>
        </p:spPr>
      </p:cxnSp>
      <p:sp>
        <p:nvSpPr>
          <p:cNvPr id="524" name="Google Shape;524;p28"/>
          <p:cNvSpPr/>
          <p:nvPr/>
        </p:nvSpPr>
        <p:spPr>
          <a:xfrm>
            <a:off x="7353012" y="2334868"/>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D4E3FB"/>
                </a:solidFill>
                <a:latin typeface="Inter"/>
                <a:ea typeface="Inter"/>
                <a:cs typeface="Inter"/>
                <a:sym typeface="Inter"/>
              </a:rPr>
              <a:t>Time Slot Optimizer</a:t>
            </a:r>
            <a:endParaRPr b="1" sz="600">
              <a:solidFill>
                <a:srgbClr val="D4E3FB"/>
              </a:solidFill>
              <a:latin typeface="Inter"/>
              <a:ea typeface="Inter"/>
              <a:cs typeface="Inter"/>
              <a:sym typeface="Inter"/>
            </a:endParaRPr>
          </a:p>
        </p:txBody>
      </p:sp>
      <p:sp>
        <p:nvSpPr>
          <p:cNvPr id="525" name="Google Shape;525;p28"/>
          <p:cNvSpPr/>
          <p:nvPr/>
        </p:nvSpPr>
        <p:spPr>
          <a:xfrm>
            <a:off x="7353012" y="3316235"/>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800">
                <a:solidFill>
                  <a:schemeClr val="lt1"/>
                </a:solidFill>
                <a:latin typeface="Inter"/>
                <a:ea typeface="Inter"/>
                <a:cs typeface="Inter"/>
                <a:sym typeface="Inter"/>
              </a:rPr>
              <a:t>Analyzer Agent</a:t>
            </a:r>
            <a:endParaRPr b="1" sz="900">
              <a:solidFill>
                <a:schemeClr val="lt1"/>
              </a:solidFill>
              <a:latin typeface="Inter"/>
              <a:ea typeface="Inter"/>
              <a:cs typeface="Inter"/>
              <a:sym typeface="Inter"/>
            </a:endParaRPr>
          </a:p>
        </p:txBody>
      </p:sp>
      <p:cxnSp>
        <p:nvCxnSpPr>
          <p:cNvPr id="526" name="Google Shape;526;p28"/>
          <p:cNvCxnSpPr>
            <a:stCxn id="524" idx="2"/>
            <a:endCxn id="525" idx="0"/>
          </p:cNvCxnSpPr>
          <p:nvPr/>
        </p:nvCxnSpPr>
        <p:spPr>
          <a:xfrm>
            <a:off x="7713312" y="2863768"/>
            <a:ext cx="0" cy="452400"/>
          </a:xfrm>
          <a:prstGeom prst="straightConnector1">
            <a:avLst/>
          </a:prstGeom>
          <a:noFill/>
          <a:ln cap="flat" cmpd="sng" w="19050">
            <a:solidFill>
              <a:srgbClr val="DAE0E6"/>
            </a:solidFill>
            <a:prstDash val="solid"/>
            <a:round/>
            <a:headEnd len="med" w="med" type="stealth"/>
            <a:tailEnd len="med" w="med" type="stealth"/>
          </a:ln>
        </p:spPr>
      </p:cxnSp>
      <p:cxnSp>
        <p:nvCxnSpPr>
          <p:cNvPr id="527" name="Google Shape;527;p28"/>
          <p:cNvCxnSpPr/>
          <p:nvPr/>
        </p:nvCxnSpPr>
        <p:spPr>
          <a:xfrm>
            <a:off x="5175300" y="2809550"/>
            <a:ext cx="806100" cy="0"/>
          </a:xfrm>
          <a:prstGeom prst="straightConnector1">
            <a:avLst/>
          </a:prstGeom>
          <a:noFill/>
          <a:ln cap="flat" cmpd="sng" w="19050">
            <a:solidFill>
              <a:srgbClr val="DAE0E6"/>
            </a:solidFill>
            <a:prstDash val="solid"/>
            <a:round/>
            <a:headEnd len="med" w="med" type="none"/>
            <a:tailEnd len="med" w="med" type="triangle"/>
          </a:ln>
        </p:spPr>
      </p:cxnSp>
      <p:cxnSp>
        <p:nvCxnSpPr>
          <p:cNvPr id="528" name="Google Shape;528;p28"/>
          <p:cNvCxnSpPr/>
          <p:nvPr/>
        </p:nvCxnSpPr>
        <p:spPr>
          <a:xfrm rot="10800000">
            <a:off x="5164050" y="3547600"/>
            <a:ext cx="794700" cy="0"/>
          </a:xfrm>
          <a:prstGeom prst="straightConnector1">
            <a:avLst/>
          </a:prstGeom>
          <a:noFill/>
          <a:ln cap="flat" cmpd="sng" w="19050">
            <a:solidFill>
              <a:srgbClr val="DAE0E6"/>
            </a:solidFill>
            <a:prstDash val="solid"/>
            <a:round/>
            <a:headEnd len="med" w="med" type="none"/>
            <a:tailEnd len="med" w="med" type="triangle"/>
          </a:ln>
        </p:spPr>
      </p:cxnSp>
      <p:sp>
        <p:nvSpPr>
          <p:cNvPr id="529" name="Google Shape;529;p28"/>
          <p:cNvSpPr txBox="1"/>
          <p:nvPr/>
        </p:nvSpPr>
        <p:spPr>
          <a:xfrm>
            <a:off x="4049375" y="35054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Reply</a:t>
            </a:r>
            <a:endParaRPr/>
          </a:p>
        </p:txBody>
      </p:sp>
      <p:cxnSp>
        <p:nvCxnSpPr>
          <p:cNvPr id="530" name="Google Shape;530;p28"/>
          <p:cNvCxnSpPr>
            <a:stCxn id="516" idx="2"/>
          </p:cNvCxnSpPr>
          <p:nvPr/>
        </p:nvCxnSpPr>
        <p:spPr>
          <a:xfrm rot="5400000">
            <a:off x="3358475" y="3892150"/>
            <a:ext cx="249600" cy="931800"/>
          </a:xfrm>
          <a:prstGeom prst="bentConnector2">
            <a:avLst/>
          </a:prstGeom>
          <a:noFill/>
          <a:ln cap="flat" cmpd="sng" w="19050">
            <a:solidFill>
              <a:srgbClr val="DAE0E6"/>
            </a:solidFill>
            <a:prstDash val="solid"/>
            <a:round/>
            <a:headEnd len="med" w="med" type="none"/>
            <a:tailEnd len="med" w="med" type="triangle"/>
          </a:ln>
        </p:spPr>
      </p:cxnSp>
      <p:sp>
        <p:nvSpPr>
          <p:cNvPr id="531" name="Google Shape;531;p28"/>
          <p:cNvSpPr/>
          <p:nvPr/>
        </p:nvSpPr>
        <p:spPr>
          <a:xfrm>
            <a:off x="1674425" y="42620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lt1"/>
                </a:solidFill>
                <a:latin typeface="Inter"/>
                <a:ea typeface="Inter"/>
                <a:cs typeface="Inter"/>
                <a:sym typeface="Inter"/>
              </a:rPr>
              <a:t>Analyzer Agent’s </a:t>
            </a:r>
            <a:r>
              <a:rPr b="1" lang="en" sz="1000">
                <a:solidFill>
                  <a:schemeClr val="lt1"/>
                </a:solidFill>
                <a:latin typeface="Inter"/>
                <a:ea typeface="Inter"/>
                <a:cs typeface="Inter"/>
                <a:sym typeface="Inter"/>
              </a:rPr>
              <a:t> </a:t>
            </a:r>
            <a:endParaRPr b="1" sz="1000">
              <a:solidFill>
                <a:schemeClr val="lt1"/>
              </a:solidFill>
              <a:latin typeface="Inter"/>
              <a:ea typeface="Inter"/>
              <a:cs typeface="Inter"/>
              <a:sym typeface="Inter"/>
            </a:endParaRPr>
          </a:p>
          <a:p>
            <a:pPr indent="0" lvl="0" marL="0" rtl="0" algn="ctr">
              <a:spcBef>
                <a:spcPts val="0"/>
              </a:spcBef>
              <a:spcAft>
                <a:spcPts val="0"/>
              </a:spcAft>
              <a:buNone/>
            </a:pPr>
            <a:r>
              <a:rPr b="1" lang="en" sz="1000">
                <a:solidFill>
                  <a:schemeClr val="lt1"/>
                </a:solidFill>
                <a:latin typeface="Inter"/>
                <a:ea typeface="Inter"/>
                <a:cs typeface="Inter"/>
                <a:sym typeface="Inter"/>
              </a:rPr>
              <a:t>Response to Reply Agent</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sp>
        <p:nvSpPr>
          <p:cNvPr id="532" name="Google Shape;532;p28"/>
          <p:cNvSpPr txBox="1"/>
          <p:nvPr/>
        </p:nvSpPr>
        <p:spPr>
          <a:xfrm>
            <a:off x="685800" y="3276600"/>
            <a:ext cx="3000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800">
                <a:solidFill>
                  <a:schemeClr val="lt1"/>
                </a:solidFill>
                <a:latin typeface="Inter"/>
                <a:ea typeface="Inter"/>
                <a:cs typeface="Inter"/>
                <a:sym typeface="Inter"/>
              </a:rPr>
              <a:t>Last Msg as </a:t>
            </a:r>
            <a:endParaRPr b="1" sz="800">
              <a:solidFill>
                <a:schemeClr val="lt1"/>
              </a:solidFill>
              <a:latin typeface="Inter"/>
              <a:ea typeface="Inter"/>
              <a:cs typeface="Inter"/>
              <a:sym typeface="Inter"/>
            </a:endParaRPr>
          </a:p>
          <a:p>
            <a:pPr indent="0" lvl="0" marL="0" rtl="0" algn="ctr">
              <a:spcBef>
                <a:spcPts val="0"/>
              </a:spcBef>
              <a:spcAft>
                <a:spcPts val="0"/>
              </a:spcAft>
              <a:buNone/>
            </a:pPr>
            <a:r>
              <a:rPr b="1" lang="en" sz="800">
                <a:solidFill>
                  <a:schemeClr val="lt1"/>
                </a:solidFill>
                <a:latin typeface="Inter"/>
                <a:ea typeface="Inter"/>
                <a:cs typeface="Inter"/>
                <a:sym typeface="Inter"/>
              </a:rPr>
              <a:t>Summary</a:t>
            </a:r>
            <a:endParaRPr sz="1200"/>
          </a:p>
        </p:txBody>
      </p:sp>
      <p:cxnSp>
        <p:nvCxnSpPr>
          <p:cNvPr id="533" name="Google Shape;533;p28"/>
          <p:cNvCxnSpPr/>
          <p:nvPr/>
        </p:nvCxnSpPr>
        <p:spPr>
          <a:xfrm rot="10800000">
            <a:off x="2518500" y="3541025"/>
            <a:ext cx="567600" cy="0"/>
          </a:xfrm>
          <a:prstGeom prst="straightConnector1">
            <a:avLst/>
          </a:prstGeom>
          <a:noFill/>
          <a:ln cap="flat" cmpd="sng" w="9525">
            <a:solidFill>
              <a:srgbClr val="DAE0E6"/>
            </a:solidFill>
            <a:prstDash val="dash"/>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29"/>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9" name="Google Shape;539;p2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Nested Chat Use Cases</a:t>
            </a:r>
            <a:endParaRPr b="1" sz="2400">
              <a:solidFill>
                <a:schemeClr val="lt1"/>
              </a:solidFill>
              <a:latin typeface="Inter"/>
              <a:ea typeface="Inter"/>
              <a:cs typeface="Inter"/>
              <a:sym typeface="Inter"/>
            </a:endParaRPr>
          </a:p>
        </p:txBody>
      </p:sp>
      <p:sp>
        <p:nvSpPr>
          <p:cNvPr id="540" name="Google Shape;540;p29"/>
          <p:cNvSpPr txBox="1"/>
          <p:nvPr/>
        </p:nvSpPr>
        <p:spPr>
          <a:xfrm>
            <a:off x="2449175" y="18290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Analyzer Agent</a:t>
            </a:r>
            <a:endParaRPr/>
          </a:p>
        </p:txBody>
      </p:sp>
      <p:sp>
        <p:nvSpPr>
          <p:cNvPr id="541" name="Google Shape;541;p29"/>
          <p:cNvSpPr txBox="1"/>
          <p:nvPr/>
        </p:nvSpPr>
        <p:spPr>
          <a:xfrm>
            <a:off x="3086225" y="2599825"/>
            <a:ext cx="1725900" cy="354000"/>
          </a:xfrm>
          <a:prstGeom prst="rect">
            <a:avLst/>
          </a:prstGeom>
          <a:noFill/>
          <a:ln cap="flat" cmpd="sng" w="9525">
            <a:solidFill>
              <a:srgbClr val="85D99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Trigger</a:t>
            </a:r>
            <a:endParaRPr/>
          </a:p>
        </p:txBody>
      </p:sp>
      <p:sp>
        <p:nvSpPr>
          <p:cNvPr id="542" name="Google Shape;542;p29"/>
          <p:cNvSpPr/>
          <p:nvPr/>
        </p:nvSpPr>
        <p:spPr>
          <a:xfrm>
            <a:off x="1674425" y="11378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Initiating Message from Reader Agent</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cxnSp>
        <p:nvCxnSpPr>
          <p:cNvPr id="543" name="Google Shape;543;p29"/>
          <p:cNvCxnSpPr>
            <a:stCxn id="542" idx="3"/>
            <a:endCxn id="540" idx="0"/>
          </p:cNvCxnSpPr>
          <p:nvPr/>
        </p:nvCxnSpPr>
        <p:spPr>
          <a:xfrm>
            <a:off x="3086225" y="1494850"/>
            <a:ext cx="863100" cy="334200"/>
          </a:xfrm>
          <a:prstGeom prst="bentConnector2">
            <a:avLst/>
          </a:prstGeom>
          <a:noFill/>
          <a:ln cap="flat" cmpd="sng" w="19050">
            <a:solidFill>
              <a:srgbClr val="DAE0E6"/>
            </a:solidFill>
            <a:prstDash val="solid"/>
            <a:round/>
            <a:headEnd len="med" w="med" type="none"/>
            <a:tailEnd len="med" w="med" type="triangle"/>
          </a:ln>
        </p:spPr>
      </p:cxnSp>
      <p:cxnSp>
        <p:nvCxnSpPr>
          <p:cNvPr id="544" name="Google Shape;544;p29"/>
          <p:cNvCxnSpPr>
            <a:stCxn id="540" idx="2"/>
            <a:endCxn id="541" idx="0"/>
          </p:cNvCxnSpPr>
          <p:nvPr/>
        </p:nvCxnSpPr>
        <p:spPr>
          <a:xfrm>
            <a:off x="3949175" y="2183050"/>
            <a:ext cx="0" cy="416700"/>
          </a:xfrm>
          <a:prstGeom prst="straightConnector1">
            <a:avLst/>
          </a:prstGeom>
          <a:noFill/>
          <a:ln cap="flat" cmpd="sng" w="19050">
            <a:solidFill>
              <a:srgbClr val="DAE0E6"/>
            </a:solidFill>
            <a:prstDash val="solid"/>
            <a:round/>
            <a:headEnd len="med" w="med" type="none"/>
            <a:tailEnd len="med" w="med" type="triangle"/>
          </a:ln>
        </p:spPr>
      </p:cxnSp>
      <p:sp>
        <p:nvSpPr>
          <p:cNvPr id="545" name="Google Shape;545;p29"/>
          <p:cNvSpPr/>
          <p:nvPr/>
        </p:nvSpPr>
        <p:spPr>
          <a:xfrm>
            <a:off x="2770175" y="2183050"/>
            <a:ext cx="2358000" cy="2050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546" name="Google Shape;546;p29"/>
          <p:cNvSpPr txBox="1"/>
          <p:nvPr/>
        </p:nvSpPr>
        <p:spPr>
          <a:xfrm>
            <a:off x="3086225" y="3361825"/>
            <a:ext cx="1725900" cy="354000"/>
          </a:xfrm>
          <a:prstGeom prst="rect">
            <a:avLst/>
          </a:prstGeom>
          <a:noFill/>
          <a:ln cap="flat" cmpd="sng" w="9525">
            <a:solidFill>
              <a:srgbClr val="DAE0E6"/>
            </a:solidFill>
            <a:prstDash val="dash"/>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Nested Chat Handler</a:t>
            </a:r>
            <a:endParaRPr/>
          </a:p>
        </p:txBody>
      </p:sp>
      <p:cxnSp>
        <p:nvCxnSpPr>
          <p:cNvPr id="547" name="Google Shape;547;p29"/>
          <p:cNvCxnSpPr>
            <a:endCxn id="546" idx="0"/>
          </p:cNvCxnSpPr>
          <p:nvPr/>
        </p:nvCxnSpPr>
        <p:spPr>
          <a:xfrm>
            <a:off x="3949175" y="2945125"/>
            <a:ext cx="0" cy="416700"/>
          </a:xfrm>
          <a:prstGeom prst="straightConnector1">
            <a:avLst/>
          </a:prstGeom>
          <a:noFill/>
          <a:ln cap="flat" cmpd="sng" w="19050">
            <a:solidFill>
              <a:srgbClr val="DAE0E6"/>
            </a:solidFill>
            <a:prstDash val="solid"/>
            <a:round/>
            <a:headEnd len="med" w="med" type="none"/>
            <a:tailEnd len="med" w="med" type="triangle"/>
          </a:ln>
        </p:spPr>
      </p:cxnSp>
      <p:sp>
        <p:nvSpPr>
          <p:cNvPr id="548" name="Google Shape;548;p29"/>
          <p:cNvSpPr/>
          <p:nvPr/>
        </p:nvSpPr>
        <p:spPr>
          <a:xfrm>
            <a:off x="5948050" y="2159050"/>
            <a:ext cx="2304300" cy="1850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549" name="Google Shape;549;p29"/>
          <p:cNvSpPr/>
          <p:nvPr/>
        </p:nvSpPr>
        <p:spPr>
          <a:xfrm>
            <a:off x="6122719" y="2332029"/>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9C823"/>
              </a:solidFill>
              <a:latin typeface="Inter"/>
              <a:ea typeface="Inter"/>
              <a:cs typeface="Inter"/>
              <a:sym typeface="Inter"/>
            </a:endParaRPr>
          </a:p>
          <a:p>
            <a:pPr indent="0" lvl="0" marL="0" rtl="0" algn="ctr">
              <a:spcBef>
                <a:spcPts val="0"/>
              </a:spcBef>
              <a:spcAft>
                <a:spcPts val="0"/>
              </a:spcAft>
              <a:buNone/>
            </a:pPr>
            <a:r>
              <a:rPr b="1" lang="en" sz="800">
                <a:solidFill>
                  <a:srgbClr val="F9C823"/>
                </a:solidFill>
                <a:latin typeface="Inter"/>
                <a:ea typeface="Inter"/>
                <a:cs typeface="Inter"/>
                <a:sym typeface="Inter"/>
              </a:rPr>
              <a:t>Calendar Agent</a:t>
            </a:r>
            <a:endParaRPr b="1" sz="600">
              <a:solidFill>
                <a:srgbClr val="F9C823"/>
              </a:solidFill>
              <a:latin typeface="Inter"/>
              <a:ea typeface="Inter"/>
              <a:cs typeface="Inter"/>
              <a:sym typeface="Inter"/>
            </a:endParaRPr>
          </a:p>
          <a:p>
            <a:pPr indent="0" lvl="0" marL="0" rtl="0" algn="ctr">
              <a:spcBef>
                <a:spcPts val="0"/>
              </a:spcBef>
              <a:spcAft>
                <a:spcPts val="0"/>
              </a:spcAft>
              <a:buNone/>
            </a:pPr>
            <a:r>
              <a:t/>
            </a:r>
            <a:endParaRPr b="1" sz="800">
              <a:solidFill>
                <a:srgbClr val="FFFFFF"/>
              </a:solidFill>
              <a:latin typeface="Inter"/>
              <a:ea typeface="Inter"/>
              <a:cs typeface="Inter"/>
              <a:sym typeface="Inter"/>
            </a:endParaRPr>
          </a:p>
        </p:txBody>
      </p:sp>
      <p:sp>
        <p:nvSpPr>
          <p:cNvPr id="550" name="Google Shape;550;p29"/>
          <p:cNvSpPr/>
          <p:nvPr/>
        </p:nvSpPr>
        <p:spPr>
          <a:xfrm>
            <a:off x="6122719" y="3313395"/>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lt1"/>
                </a:solidFill>
                <a:latin typeface="Inter"/>
                <a:ea typeface="Inter"/>
                <a:cs typeface="Inter"/>
                <a:sym typeface="Inter"/>
              </a:rPr>
              <a:t>Analyzer Agent</a:t>
            </a:r>
            <a:endParaRPr b="1" sz="600">
              <a:solidFill>
                <a:schemeClr val="lt1"/>
              </a:solidFill>
              <a:latin typeface="Inter"/>
              <a:ea typeface="Inter"/>
              <a:cs typeface="Inter"/>
              <a:sym typeface="Inter"/>
            </a:endParaRPr>
          </a:p>
        </p:txBody>
      </p:sp>
      <p:cxnSp>
        <p:nvCxnSpPr>
          <p:cNvPr id="551" name="Google Shape;551;p29"/>
          <p:cNvCxnSpPr>
            <a:stCxn id="549" idx="2"/>
            <a:endCxn id="550" idx="0"/>
          </p:cNvCxnSpPr>
          <p:nvPr/>
        </p:nvCxnSpPr>
        <p:spPr>
          <a:xfrm>
            <a:off x="6483019" y="2860929"/>
            <a:ext cx="0" cy="452400"/>
          </a:xfrm>
          <a:prstGeom prst="straightConnector1">
            <a:avLst/>
          </a:prstGeom>
          <a:noFill/>
          <a:ln cap="flat" cmpd="sng" w="19050">
            <a:solidFill>
              <a:srgbClr val="DAE0E6"/>
            </a:solidFill>
            <a:prstDash val="solid"/>
            <a:round/>
            <a:headEnd len="med" w="med" type="stealth"/>
            <a:tailEnd len="med" w="med" type="stealth"/>
          </a:ln>
        </p:spPr>
      </p:cxnSp>
      <p:cxnSp>
        <p:nvCxnSpPr>
          <p:cNvPr id="552" name="Google Shape;552;p29"/>
          <p:cNvCxnSpPr/>
          <p:nvPr/>
        </p:nvCxnSpPr>
        <p:spPr>
          <a:xfrm>
            <a:off x="6788460" y="3086852"/>
            <a:ext cx="576900" cy="0"/>
          </a:xfrm>
          <a:prstGeom prst="straightConnector1">
            <a:avLst/>
          </a:prstGeom>
          <a:noFill/>
          <a:ln cap="flat" cmpd="sng" w="19050">
            <a:solidFill>
              <a:srgbClr val="DAE0E6"/>
            </a:solidFill>
            <a:prstDash val="solid"/>
            <a:round/>
            <a:headEnd len="med" w="med" type="none"/>
            <a:tailEnd len="med" w="med" type="stealth"/>
          </a:ln>
        </p:spPr>
      </p:cxnSp>
      <p:sp>
        <p:nvSpPr>
          <p:cNvPr id="553" name="Google Shape;553;p29"/>
          <p:cNvSpPr/>
          <p:nvPr/>
        </p:nvSpPr>
        <p:spPr>
          <a:xfrm>
            <a:off x="7353012" y="2334868"/>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D4E3FB"/>
                </a:solidFill>
                <a:latin typeface="Inter"/>
                <a:ea typeface="Inter"/>
                <a:cs typeface="Inter"/>
                <a:sym typeface="Inter"/>
              </a:rPr>
              <a:t>Time Slot Optimizer</a:t>
            </a:r>
            <a:endParaRPr b="1" sz="600">
              <a:solidFill>
                <a:srgbClr val="D4E3FB"/>
              </a:solidFill>
              <a:latin typeface="Inter"/>
              <a:ea typeface="Inter"/>
              <a:cs typeface="Inter"/>
              <a:sym typeface="Inter"/>
            </a:endParaRPr>
          </a:p>
        </p:txBody>
      </p:sp>
      <p:sp>
        <p:nvSpPr>
          <p:cNvPr id="554" name="Google Shape;554;p29"/>
          <p:cNvSpPr/>
          <p:nvPr/>
        </p:nvSpPr>
        <p:spPr>
          <a:xfrm>
            <a:off x="7353012" y="3316235"/>
            <a:ext cx="720600" cy="5289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lt1"/>
                </a:solidFill>
                <a:latin typeface="Inter"/>
                <a:ea typeface="Inter"/>
                <a:cs typeface="Inter"/>
                <a:sym typeface="Inter"/>
              </a:rPr>
              <a:t>Analyzer Agent</a:t>
            </a:r>
            <a:endParaRPr b="1" sz="900">
              <a:solidFill>
                <a:schemeClr val="lt1"/>
              </a:solidFill>
              <a:latin typeface="Inter"/>
              <a:ea typeface="Inter"/>
              <a:cs typeface="Inter"/>
              <a:sym typeface="Inter"/>
            </a:endParaRPr>
          </a:p>
        </p:txBody>
      </p:sp>
      <p:cxnSp>
        <p:nvCxnSpPr>
          <p:cNvPr id="555" name="Google Shape;555;p29"/>
          <p:cNvCxnSpPr>
            <a:stCxn id="553" idx="2"/>
            <a:endCxn id="554" idx="0"/>
          </p:cNvCxnSpPr>
          <p:nvPr/>
        </p:nvCxnSpPr>
        <p:spPr>
          <a:xfrm>
            <a:off x="7713312" y="2863768"/>
            <a:ext cx="0" cy="452400"/>
          </a:xfrm>
          <a:prstGeom prst="straightConnector1">
            <a:avLst/>
          </a:prstGeom>
          <a:noFill/>
          <a:ln cap="flat" cmpd="sng" w="19050">
            <a:solidFill>
              <a:srgbClr val="DAE0E6"/>
            </a:solidFill>
            <a:prstDash val="solid"/>
            <a:round/>
            <a:headEnd len="med" w="med" type="stealth"/>
            <a:tailEnd len="med" w="med" type="stealth"/>
          </a:ln>
        </p:spPr>
      </p:cxnSp>
      <p:cxnSp>
        <p:nvCxnSpPr>
          <p:cNvPr id="556" name="Google Shape;556;p29"/>
          <p:cNvCxnSpPr/>
          <p:nvPr/>
        </p:nvCxnSpPr>
        <p:spPr>
          <a:xfrm>
            <a:off x="5175300" y="2809550"/>
            <a:ext cx="806100" cy="0"/>
          </a:xfrm>
          <a:prstGeom prst="straightConnector1">
            <a:avLst/>
          </a:prstGeom>
          <a:noFill/>
          <a:ln cap="flat" cmpd="sng" w="19050">
            <a:solidFill>
              <a:srgbClr val="DAE0E6"/>
            </a:solidFill>
            <a:prstDash val="solid"/>
            <a:round/>
            <a:headEnd len="med" w="med" type="none"/>
            <a:tailEnd len="med" w="med" type="triangle"/>
          </a:ln>
        </p:spPr>
      </p:cxnSp>
      <p:cxnSp>
        <p:nvCxnSpPr>
          <p:cNvPr id="557" name="Google Shape;557;p29"/>
          <p:cNvCxnSpPr/>
          <p:nvPr/>
        </p:nvCxnSpPr>
        <p:spPr>
          <a:xfrm rot="10800000">
            <a:off x="5164050" y="3547600"/>
            <a:ext cx="794700" cy="0"/>
          </a:xfrm>
          <a:prstGeom prst="straightConnector1">
            <a:avLst/>
          </a:prstGeom>
          <a:noFill/>
          <a:ln cap="flat" cmpd="sng" w="19050">
            <a:solidFill>
              <a:srgbClr val="DAE0E6"/>
            </a:solidFill>
            <a:prstDash val="solid"/>
            <a:round/>
            <a:headEnd len="med" w="med" type="none"/>
            <a:tailEnd len="med" w="med" type="triangle"/>
          </a:ln>
        </p:spPr>
      </p:cxnSp>
      <p:sp>
        <p:nvSpPr>
          <p:cNvPr id="558" name="Google Shape;558;p29"/>
          <p:cNvSpPr txBox="1"/>
          <p:nvPr/>
        </p:nvSpPr>
        <p:spPr>
          <a:xfrm>
            <a:off x="4049375" y="3505450"/>
            <a:ext cx="30000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Reply</a:t>
            </a:r>
            <a:endParaRPr/>
          </a:p>
        </p:txBody>
      </p:sp>
      <p:cxnSp>
        <p:nvCxnSpPr>
          <p:cNvPr id="559" name="Google Shape;559;p29"/>
          <p:cNvCxnSpPr>
            <a:stCxn id="545" idx="2"/>
          </p:cNvCxnSpPr>
          <p:nvPr/>
        </p:nvCxnSpPr>
        <p:spPr>
          <a:xfrm rot="5400000">
            <a:off x="3358475" y="3892150"/>
            <a:ext cx="249600" cy="931800"/>
          </a:xfrm>
          <a:prstGeom prst="bentConnector2">
            <a:avLst/>
          </a:prstGeom>
          <a:noFill/>
          <a:ln cap="flat" cmpd="sng" w="19050">
            <a:solidFill>
              <a:srgbClr val="DAE0E6"/>
            </a:solidFill>
            <a:prstDash val="solid"/>
            <a:round/>
            <a:headEnd len="med" w="med" type="none"/>
            <a:tailEnd len="med" w="med" type="triangle"/>
          </a:ln>
        </p:spPr>
      </p:cxnSp>
      <p:sp>
        <p:nvSpPr>
          <p:cNvPr id="560" name="Google Shape;560;p29"/>
          <p:cNvSpPr/>
          <p:nvPr/>
        </p:nvSpPr>
        <p:spPr>
          <a:xfrm>
            <a:off x="1674425" y="4262050"/>
            <a:ext cx="14118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lt1"/>
                </a:solidFill>
                <a:latin typeface="Inter"/>
                <a:ea typeface="Inter"/>
                <a:cs typeface="Inter"/>
                <a:sym typeface="Inter"/>
              </a:rPr>
              <a:t>Analyzer Agent’s  </a:t>
            </a:r>
            <a:endParaRPr b="1" sz="1000">
              <a:solidFill>
                <a:schemeClr val="lt1"/>
              </a:solidFill>
              <a:latin typeface="Inter"/>
              <a:ea typeface="Inter"/>
              <a:cs typeface="Inter"/>
              <a:sym typeface="Inter"/>
            </a:endParaRPr>
          </a:p>
          <a:p>
            <a:pPr indent="0" lvl="0" marL="0" rtl="0" algn="ctr">
              <a:spcBef>
                <a:spcPts val="0"/>
              </a:spcBef>
              <a:spcAft>
                <a:spcPts val="0"/>
              </a:spcAft>
              <a:buNone/>
            </a:pPr>
            <a:r>
              <a:rPr b="1" lang="en" sz="1000">
                <a:solidFill>
                  <a:schemeClr val="lt1"/>
                </a:solidFill>
                <a:latin typeface="Inter"/>
                <a:ea typeface="Inter"/>
                <a:cs typeface="Inter"/>
                <a:sym typeface="Inter"/>
              </a:rPr>
              <a:t>Response to Reply Agent</a:t>
            </a:r>
            <a:endParaRPr b="1" sz="1000">
              <a:solidFill>
                <a:srgbClr val="FFFFFF"/>
              </a:solidFill>
              <a:latin typeface="Inter"/>
              <a:ea typeface="Inter"/>
              <a:cs typeface="Inter"/>
              <a:sym typeface="Inter"/>
            </a:endParaRPr>
          </a:p>
          <a:p>
            <a:pPr indent="0" lvl="0" marL="0" rtl="0" algn="ctr">
              <a:spcBef>
                <a:spcPts val="0"/>
              </a:spcBef>
              <a:spcAft>
                <a:spcPts val="0"/>
              </a:spcAft>
              <a:buNone/>
            </a:pPr>
            <a:r>
              <a:t/>
            </a:r>
            <a:endParaRPr b="1" sz="1000">
              <a:solidFill>
                <a:srgbClr val="FFFFFF"/>
              </a:solidFill>
              <a:latin typeface="Inter"/>
              <a:ea typeface="Inter"/>
              <a:cs typeface="Inter"/>
              <a:sym typeface="Inter"/>
            </a:endParaRPr>
          </a:p>
        </p:txBody>
      </p:sp>
      <p:sp>
        <p:nvSpPr>
          <p:cNvPr id="561" name="Google Shape;561;p29"/>
          <p:cNvSpPr txBox="1"/>
          <p:nvPr/>
        </p:nvSpPr>
        <p:spPr>
          <a:xfrm>
            <a:off x="685800" y="3276600"/>
            <a:ext cx="3000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800">
                <a:solidFill>
                  <a:schemeClr val="lt1"/>
                </a:solidFill>
                <a:latin typeface="Inter"/>
                <a:ea typeface="Inter"/>
                <a:cs typeface="Inter"/>
                <a:sym typeface="Inter"/>
              </a:rPr>
              <a:t>Last Msg as </a:t>
            </a:r>
            <a:endParaRPr b="1" sz="800">
              <a:solidFill>
                <a:schemeClr val="lt1"/>
              </a:solidFill>
              <a:latin typeface="Inter"/>
              <a:ea typeface="Inter"/>
              <a:cs typeface="Inter"/>
              <a:sym typeface="Inter"/>
            </a:endParaRPr>
          </a:p>
          <a:p>
            <a:pPr indent="0" lvl="0" marL="0" rtl="0" algn="ctr">
              <a:spcBef>
                <a:spcPts val="0"/>
              </a:spcBef>
              <a:spcAft>
                <a:spcPts val="0"/>
              </a:spcAft>
              <a:buNone/>
            </a:pPr>
            <a:r>
              <a:rPr b="1" lang="en" sz="800">
                <a:solidFill>
                  <a:schemeClr val="lt1"/>
                </a:solidFill>
                <a:latin typeface="Inter"/>
                <a:ea typeface="Inter"/>
                <a:cs typeface="Inter"/>
                <a:sym typeface="Inter"/>
              </a:rPr>
              <a:t>Summary</a:t>
            </a:r>
            <a:endParaRPr sz="1200"/>
          </a:p>
        </p:txBody>
      </p:sp>
      <p:cxnSp>
        <p:nvCxnSpPr>
          <p:cNvPr id="562" name="Google Shape;562;p29"/>
          <p:cNvCxnSpPr/>
          <p:nvPr/>
        </p:nvCxnSpPr>
        <p:spPr>
          <a:xfrm rot="10800000">
            <a:off x="2518500" y="3541025"/>
            <a:ext cx="567600" cy="0"/>
          </a:xfrm>
          <a:prstGeom prst="straightConnector1">
            <a:avLst/>
          </a:prstGeom>
          <a:noFill/>
          <a:ln cap="flat" cmpd="sng" w="9525">
            <a:solidFill>
              <a:srgbClr val="DAE0E6"/>
            </a:solidFill>
            <a:prstDash val="dash"/>
            <a:round/>
            <a:headEnd len="med" w="med" type="none"/>
            <a:tailEnd len="med" w="med" type="triangl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30"/>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68" name="Google Shape;568;p3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Nested Chat Use Cases</a:t>
            </a:r>
            <a:endParaRPr b="1" sz="2400">
              <a:solidFill>
                <a:schemeClr val="lt1"/>
              </a:solidFill>
              <a:latin typeface="Inter"/>
              <a:ea typeface="Inter"/>
              <a:cs typeface="Inter"/>
              <a:sym typeface="Inter"/>
            </a:endParaRPr>
          </a:p>
        </p:txBody>
      </p:sp>
      <p:sp>
        <p:nvSpPr>
          <p:cNvPr id="569" name="Google Shape;569;p30"/>
          <p:cNvSpPr/>
          <p:nvPr/>
        </p:nvSpPr>
        <p:spPr>
          <a:xfrm>
            <a:off x="3615500" y="965425"/>
            <a:ext cx="1476300" cy="29178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570" name="Google Shape;570;p30"/>
          <p:cNvSpPr/>
          <p:nvPr/>
        </p:nvSpPr>
        <p:spPr>
          <a:xfrm>
            <a:off x="3977026" y="2236789"/>
            <a:ext cx="718500" cy="5274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9C823"/>
                </a:solidFill>
                <a:latin typeface="Inter"/>
                <a:ea typeface="Inter"/>
                <a:cs typeface="Inter"/>
                <a:sym typeface="Inter"/>
              </a:rPr>
              <a:t>Calendar</a:t>
            </a:r>
            <a:r>
              <a:rPr b="1" lang="en" sz="800">
                <a:solidFill>
                  <a:srgbClr val="F9C823"/>
                </a:solidFill>
                <a:latin typeface="Inter"/>
                <a:ea typeface="Inter"/>
                <a:cs typeface="Inter"/>
                <a:sym typeface="Inter"/>
              </a:rPr>
              <a:t> Agent</a:t>
            </a:r>
            <a:endParaRPr b="1" sz="700">
              <a:solidFill>
                <a:srgbClr val="F9C823"/>
              </a:solidFill>
              <a:latin typeface="Inter"/>
              <a:ea typeface="Inter"/>
              <a:cs typeface="Inter"/>
              <a:sym typeface="Inter"/>
            </a:endParaRPr>
          </a:p>
        </p:txBody>
      </p:sp>
      <p:cxnSp>
        <p:nvCxnSpPr>
          <p:cNvPr id="571" name="Google Shape;571;p30"/>
          <p:cNvCxnSpPr>
            <a:endCxn id="570" idx="0"/>
          </p:cNvCxnSpPr>
          <p:nvPr/>
        </p:nvCxnSpPr>
        <p:spPr>
          <a:xfrm>
            <a:off x="4336276" y="1811689"/>
            <a:ext cx="0" cy="425100"/>
          </a:xfrm>
          <a:prstGeom prst="straightConnector1">
            <a:avLst/>
          </a:prstGeom>
          <a:noFill/>
          <a:ln cap="flat" cmpd="sng" w="19050">
            <a:solidFill>
              <a:srgbClr val="DAE0E6"/>
            </a:solidFill>
            <a:prstDash val="solid"/>
            <a:round/>
            <a:headEnd len="med" w="med" type="stealth"/>
            <a:tailEnd len="med" w="med" type="stealth"/>
          </a:ln>
        </p:spPr>
      </p:cxnSp>
      <p:sp>
        <p:nvSpPr>
          <p:cNvPr id="572" name="Google Shape;572;p30"/>
          <p:cNvSpPr/>
          <p:nvPr/>
        </p:nvSpPr>
        <p:spPr>
          <a:xfrm>
            <a:off x="3977026" y="3159364"/>
            <a:ext cx="718500" cy="5274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9C823"/>
                </a:solidFill>
                <a:latin typeface="Inter"/>
                <a:ea typeface="Inter"/>
                <a:cs typeface="Inter"/>
                <a:sym typeface="Inter"/>
              </a:rPr>
              <a:t>Time Optimizer </a:t>
            </a:r>
            <a:r>
              <a:rPr b="1" lang="en" sz="700">
                <a:solidFill>
                  <a:srgbClr val="F9C823"/>
                </a:solidFill>
                <a:latin typeface="Inter"/>
                <a:ea typeface="Inter"/>
                <a:cs typeface="Inter"/>
                <a:sym typeface="Inter"/>
              </a:rPr>
              <a:t>Agent</a:t>
            </a:r>
            <a:endParaRPr b="1" sz="600">
              <a:solidFill>
                <a:srgbClr val="F9C823"/>
              </a:solidFill>
              <a:latin typeface="Inter"/>
              <a:ea typeface="Inter"/>
              <a:cs typeface="Inter"/>
              <a:sym typeface="Inter"/>
            </a:endParaRPr>
          </a:p>
        </p:txBody>
      </p:sp>
      <p:cxnSp>
        <p:nvCxnSpPr>
          <p:cNvPr id="573" name="Google Shape;573;p30"/>
          <p:cNvCxnSpPr>
            <a:stCxn id="570" idx="2"/>
            <a:endCxn id="572" idx="0"/>
          </p:cNvCxnSpPr>
          <p:nvPr/>
        </p:nvCxnSpPr>
        <p:spPr>
          <a:xfrm>
            <a:off x="4336276" y="2764189"/>
            <a:ext cx="0" cy="395100"/>
          </a:xfrm>
          <a:prstGeom prst="straightConnector1">
            <a:avLst/>
          </a:prstGeom>
          <a:noFill/>
          <a:ln cap="flat" cmpd="sng" w="19050">
            <a:solidFill>
              <a:srgbClr val="DAE0E6"/>
            </a:solidFill>
            <a:prstDash val="solid"/>
            <a:round/>
            <a:headEnd len="med" w="med" type="triangle"/>
            <a:tailEnd len="med" w="med" type="triangle"/>
          </a:ln>
        </p:spPr>
      </p:cxnSp>
      <p:sp>
        <p:nvSpPr>
          <p:cNvPr id="574" name="Google Shape;574;p30"/>
          <p:cNvSpPr/>
          <p:nvPr/>
        </p:nvSpPr>
        <p:spPr>
          <a:xfrm>
            <a:off x="2156201" y="10977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1100">
                <a:solidFill>
                  <a:srgbClr val="FFFFFF"/>
                </a:solidFill>
                <a:latin typeface="Inter"/>
                <a:ea typeface="Inter"/>
                <a:cs typeface="Inter"/>
                <a:sym typeface="Inter"/>
              </a:rPr>
              <a:t>Reader Agent</a:t>
            </a:r>
            <a:endParaRPr b="1" sz="1100">
              <a:solidFill>
                <a:srgbClr val="FFFFFF"/>
              </a:solidFill>
              <a:latin typeface="Inter"/>
              <a:ea typeface="Inter"/>
              <a:cs typeface="Inter"/>
              <a:sym typeface="Inter"/>
            </a:endParaRPr>
          </a:p>
          <a:p>
            <a:pPr indent="0" lvl="0" marL="0" rtl="0" algn="ctr">
              <a:spcBef>
                <a:spcPts val="0"/>
              </a:spcBef>
              <a:spcAft>
                <a:spcPts val="0"/>
              </a:spcAft>
              <a:buNone/>
            </a:pPr>
            <a:r>
              <a:t/>
            </a:r>
            <a:endParaRPr b="1" sz="800">
              <a:solidFill>
                <a:srgbClr val="FFFFFF"/>
              </a:solidFill>
              <a:latin typeface="Inter"/>
              <a:ea typeface="Inter"/>
              <a:cs typeface="Inter"/>
              <a:sym typeface="Inter"/>
            </a:endParaRPr>
          </a:p>
        </p:txBody>
      </p:sp>
      <p:cxnSp>
        <p:nvCxnSpPr>
          <p:cNvPr id="575" name="Google Shape;575;p30"/>
          <p:cNvCxnSpPr/>
          <p:nvPr/>
        </p:nvCxnSpPr>
        <p:spPr>
          <a:xfrm>
            <a:off x="3156965" y="1454756"/>
            <a:ext cx="685800" cy="0"/>
          </a:xfrm>
          <a:prstGeom prst="straightConnector1">
            <a:avLst/>
          </a:prstGeom>
          <a:noFill/>
          <a:ln cap="flat" cmpd="sng" w="19050">
            <a:solidFill>
              <a:srgbClr val="DAE0E6"/>
            </a:solidFill>
            <a:prstDash val="solid"/>
            <a:round/>
            <a:headEnd len="med" w="med" type="none"/>
            <a:tailEnd len="med" w="med" type="stealth"/>
          </a:ln>
        </p:spPr>
      </p:cxnSp>
      <p:sp>
        <p:nvSpPr>
          <p:cNvPr id="576" name="Google Shape;576;p30"/>
          <p:cNvSpPr/>
          <p:nvPr/>
        </p:nvSpPr>
        <p:spPr>
          <a:xfrm>
            <a:off x="3849831" y="10977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FFFFFF"/>
                </a:solidFill>
                <a:latin typeface="Inter"/>
                <a:ea typeface="Inter"/>
                <a:cs typeface="Inter"/>
                <a:sym typeface="Inter"/>
              </a:rPr>
              <a:t>Analyser Agent</a:t>
            </a:r>
            <a:endParaRPr b="1" sz="900">
              <a:solidFill>
                <a:srgbClr val="FFFFFF"/>
              </a:solidFill>
              <a:latin typeface="Inter"/>
              <a:ea typeface="Inter"/>
              <a:cs typeface="Inter"/>
              <a:sym typeface="Inter"/>
            </a:endParaRPr>
          </a:p>
        </p:txBody>
      </p:sp>
      <p:cxnSp>
        <p:nvCxnSpPr>
          <p:cNvPr id="577" name="Google Shape;577;p30"/>
          <p:cNvCxnSpPr/>
          <p:nvPr/>
        </p:nvCxnSpPr>
        <p:spPr>
          <a:xfrm>
            <a:off x="4843544" y="1454756"/>
            <a:ext cx="685800" cy="0"/>
          </a:xfrm>
          <a:prstGeom prst="straightConnector1">
            <a:avLst/>
          </a:prstGeom>
          <a:noFill/>
          <a:ln cap="flat" cmpd="sng" w="19050">
            <a:solidFill>
              <a:srgbClr val="DAE0E6"/>
            </a:solidFill>
            <a:prstDash val="solid"/>
            <a:round/>
            <a:headEnd len="med" w="med" type="none"/>
            <a:tailEnd len="med" w="med" type="stealth"/>
          </a:ln>
        </p:spPr>
      </p:cxnSp>
      <p:cxnSp>
        <p:nvCxnSpPr>
          <p:cNvPr id="578" name="Google Shape;578;p30"/>
          <p:cNvCxnSpPr/>
          <p:nvPr/>
        </p:nvCxnSpPr>
        <p:spPr>
          <a:xfrm>
            <a:off x="1650904" y="1454762"/>
            <a:ext cx="499500" cy="0"/>
          </a:xfrm>
          <a:prstGeom prst="straightConnector1">
            <a:avLst/>
          </a:prstGeom>
          <a:noFill/>
          <a:ln cap="flat" cmpd="sng" w="19050">
            <a:solidFill>
              <a:srgbClr val="DAE0E6"/>
            </a:solidFill>
            <a:prstDash val="solid"/>
            <a:round/>
            <a:headEnd len="med" w="med" type="none"/>
            <a:tailEnd len="med" w="med" type="stealth"/>
          </a:ln>
        </p:spPr>
      </p:cxnSp>
      <p:sp>
        <p:nvSpPr>
          <p:cNvPr id="579" name="Google Shape;579;p30"/>
          <p:cNvSpPr/>
          <p:nvPr/>
        </p:nvSpPr>
        <p:spPr>
          <a:xfrm>
            <a:off x="527608" y="1071054"/>
            <a:ext cx="13332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Inter"/>
              <a:ea typeface="Inter"/>
              <a:cs typeface="Inter"/>
              <a:sym typeface="Inter"/>
            </a:endParaRPr>
          </a:p>
          <a:p>
            <a:pPr indent="0" lvl="0" marL="0" rtl="0" algn="ctr">
              <a:spcBef>
                <a:spcPts val="0"/>
              </a:spcBef>
              <a:spcAft>
                <a:spcPts val="0"/>
              </a:spcAft>
              <a:buNone/>
            </a:pPr>
            <a:r>
              <a:rPr lang="en" sz="1200">
                <a:solidFill>
                  <a:srgbClr val="FFFFFF"/>
                </a:solidFill>
                <a:latin typeface="Inter"/>
                <a:ea typeface="Inter"/>
                <a:cs typeface="Inter"/>
                <a:sym typeface="Inter"/>
              </a:rPr>
              <a:t> Email Received</a:t>
            </a:r>
            <a:endParaRPr sz="1200">
              <a:solidFill>
                <a:srgbClr val="FFFFFF"/>
              </a:solidFill>
              <a:latin typeface="Inter"/>
              <a:ea typeface="Inter"/>
              <a:cs typeface="Inter"/>
              <a:sym typeface="Inter"/>
            </a:endParaRPr>
          </a:p>
          <a:p>
            <a:pPr indent="0" lvl="0" marL="0" rtl="0" algn="ctr">
              <a:spcBef>
                <a:spcPts val="0"/>
              </a:spcBef>
              <a:spcAft>
                <a:spcPts val="0"/>
              </a:spcAft>
              <a:buNone/>
            </a:pPr>
            <a:r>
              <a:t/>
            </a:r>
            <a:endParaRPr sz="1200">
              <a:solidFill>
                <a:srgbClr val="FFFFFF"/>
              </a:solidFill>
              <a:latin typeface="Inter"/>
              <a:ea typeface="Inter"/>
              <a:cs typeface="Inter"/>
              <a:sym typeface="Inter"/>
            </a:endParaRPr>
          </a:p>
        </p:txBody>
      </p:sp>
      <p:cxnSp>
        <p:nvCxnSpPr>
          <p:cNvPr id="580" name="Google Shape;580;p30"/>
          <p:cNvCxnSpPr/>
          <p:nvPr/>
        </p:nvCxnSpPr>
        <p:spPr>
          <a:xfrm>
            <a:off x="6527704" y="1454762"/>
            <a:ext cx="499500" cy="0"/>
          </a:xfrm>
          <a:prstGeom prst="straightConnector1">
            <a:avLst/>
          </a:prstGeom>
          <a:noFill/>
          <a:ln cap="flat" cmpd="sng" w="19050">
            <a:solidFill>
              <a:srgbClr val="DAE0E6"/>
            </a:solidFill>
            <a:prstDash val="solid"/>
            <a:round/>
            <a:headEnd len="med" w="med" type="none"/>
            <a:tailEnd len="med" w="med" type="stealth"/>
          </a:ln>
        </p:spPr>
      </p:cxnSp>
      <p:sp>
        <p:nvSpPr>
          <p:cNvPr id="581" name="Google Shape;581;p30"/>
          <p:cNvSpPr/>
          <p:nvPr/>
        </p:nvSpPr>
        <p:spPr>
          <a:xfrm>
            <a:off x="6699808" y="1071054"/>
            <a:ext cx="13332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Inter"/>
              <a:ea typeface="Inter"/>
              <a:cs typeface="Inter"/>
              <a:sym typeface="Inter"/>
            </a:endParaRPr>
          </a:p>
          <a:p>
            <a:pPr indent="0" lvl="0" marL="0" rtl="0" algn="ctr">
              <a:spcBef>
                <a:spcPts val="0"/>
              </a:spcBef>
              <a:spcAft>
                <a:spcPts val="0"/>
              </a:spcAft>
              <a:buNone/>
            </a:pPr>
            <a:r>
              <a:rPr lang="en" sz="1200">
                <a:solidFill>
                  <a:srgbClr val="FFFFFF"/>
                </a:solidFill>
                <a:latin typeface="Inter"/>
                <a:ea typeface="Inter"/>
                <a:cs typeface="Inter"/>
                <a:sym typeface="Inter"/>
              </a:rPr>
              <a:t>Output</a:t>
            </a:r>
            <a:endParaRPr sz="1200">
              <a:solidFill>
                <a:srgbClr val="FFFFFF"/>
              </a:solidFill>
              <a:latin typeface="Inter"/>
              <a:ea typeface="Inter"/>
              <a:cs typeface="Inter"/>
              <a:sym typeface="Inter"/>
            </a:endParaRPr>
          </a:p>
          <a:p>
            <a:pPr indent="0" lvl="0" marL="0" rtl="0" algn="ctr">
              <a:spcBef>
                <a:spcPts val="0"/>
              </a:spcBef>
              <a:spcAft>
                <a:spcPts val="0"/>
              </a:spcAft>
              <a:buNone/>
            </a:pPr>
            <a:r>
              <a:t/>
            </a:r>
            <a:endParaRPr sz="1200">
              <a:solidFill>
                <a:srgbClr val="FFFFFF"/>
              </a:solidFill>
              <a:latin typeface="Inter"/>
              <a:ea typeface="Inter"/>
              <a:cs typeface="Inter"/>
              <a:sym typeface="Inter"/>
            </a:endParaRPr>
          </a:p>
        </p:txBody>
      </p:sp>
      <p:sp>
        <p:nvSpPr>
          <p:cNvPr id="582" name="Google Shape;582;p30"/>
          <p:cNvSpPr/>
          <p:nvPr/>
        </p:nvSpPr>
        <p:spPr>
          <a:xfrm>
            <a:off x="5543456" y="110513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Reply Agent</a:t>
            </a:r>
            <a:endParaRPr b="1" sz="1000">
              <a:solidFill>
                <a:schemeClr val="lt1"/>
              </a:solidFill>
              <a:latin typeface="Inter"/>
              <a:ea typeface="Inter"/>
              <a:cs typeface="Inter"/>
              <a:sym typeface="Inte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31"/>
          <p:cNvSpPr txBox="1"/>
          <p:nvPr/>
        </p:nvSpPr>
        <p:spPr>
          <a:xfrm>
            <a:off x="3599700" y="2098400"/>
            <a:ext cx="31638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Inter SemiBold"/>
                <a:ea typeface="Inter SemiBold"/>
                <a:cs typeface="Inter SemiBold"/>
                <a:sym typeface="Inter SemiBold"/>
              </a:rPr>
              <a:t>Thanks!</a:t>
            </a:r>
            <a:endParaRPr sz="3600">
              <a:solidFill>
                <a:schemeClr val="lt1"/>
              </a:solidFill>
              <a:latin typeface="Inter SemiBold"/>
              <a:ea typeface="Inter SemiBold"/>
              <a:cs typeface="Inter SemiBold"/>
              <a:sym typeface="Inter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 name="Shape 43"/>
        <p:cNvGrpSpPr/>
        <p:nvPr/>
      </p:nvGrpSpPr>
      <p:grpSpPr>
        <a:xfrm>
          <a:off x="0" y="0"/>
          <a:ext cx="0" cy="0"/>
          <a:chOff x="0" y="0"/>
          <a:chExt cx="0" cy="0"/>
        </a:xfrm>
      </p:grpSpPr>
      <p:sp>
        <p:nvSpPr>
          <p:cNvPr id="44" name="Google Shape;44;p6"/>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5" name="Google Shape;45;p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Two-Agent Chat</a:t>
            </a:r>
            <a:endParaRPr b="1" sz="2400">
              <a:solidFill>
                <a:schemeClr val="lt1"/>
              </a:solidFill>
              <a:latin typeface="Inter"/>
              <a:ea typeface="Inter"/>
              <a:cs typeface="Inter"/>
              <a:sym typeface="Inter"/>
            </a:endParaRPr>
          </a:p>
        </p:txBody>
      </p:sp>
      <p:sp>
        <p:nvSpPr>
          <p:cNvPr id="46" name="Google Shape;46;p6"/>
          <p:cNvSpPr/>
          <p:nvPr/>
        </p:nvSpPr>
        <p:spPr>
          <a:xfrm>
            <a:off x="1214550" y="1073800"/>
            <a:ext cx="5742300" cy="2702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7" name="Google Shape;47;p6"/>
          <p:cNvSpPr/>
          <p:nvPr/>
        </p:nvSpPr>
        <p:spPr>
          <a:xfrm>
            <a:off x="1402785" y="205109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rgbClr val="FFFFFF"/>
              </a:solidFill>
              <a:latin typeface="Inter"/>
              <a:ea typeface="Inter"/>
              <a:cs typeface="Inter"/>
              <a:sym typeface="Inter"/>
            </a:endParaRPr>
          </a:p>
          <a:p>
            <a:pPr indent="0" lvl="0" marL="0" rtl="0" algn="l">
              <a:spcBef>
                <a:spcPts val="0"/>
              </a:spcBef>
              <a:spcAft>
                <a:spcPts val="0"/>
              </a:spcAft>
              <a:buNone/>
            </a:pPr>
            <a:r>
              <a:rPr b="1" lang="en" sz="1200">
                <a:solidFill>
                  <a:srgbClr val="FFFFFF"/>
                </a:solidFill>
                <a:latin typeface="Inter"/>
                <a:ea typeface="Inter"/>
                <a:cs typeface="Inter"/>
                <a:sym typeface="Inter"/>
              </a:rPr>
              <a:t> Initializer</a:t>
            </a:r>
            <a:endParaRPr b="1" sz="1200">
              <a:solidFill>
                <a:srgbClr val="FFFFFF"/>
              </a:solidFill>
              <a:latin typeface="Inter"/>
              <a:ea typeface="Inter"/>
              <a:cs typeface="Inter"/>
              <a:sym typeface="Inter"/>
            </a:endParaRPr>
          </a:p>
          <a:p>
            <a:pPr indent="0" lvl="0" marL="0" rtl="0" algn="l">
              <a:spcBef>
                <a:spcPts val="0"/>
              </a:spcBef>
              <a:spcAft>
                <a:spcPts val="0"/>
              </a:spcAft>
              <a:buNone/>
            </a:pPr>
            <a:r>
              <a:t/>
            </a:r>
            <a:endParaRPr b="1" sz="1200">
              <a:solidFill>
                <a:srgbClr val="FFFFFF"/>
              </a:solidFill>
              <a:latin typeface="Inter"/>
              <a:ea typeface="Inter"/>
              <a:cs typeface="Inter"/>
              <a:sym typeface="Inter"/>
            </a:endParaRPr>
          </a:p>
        </p:txBody>
      </p:sp>
      <p:cxnSp>
        <p:nvCxnSpPr>
          <p:cNvPr id="48" name="Google Shape;48;p6"/>
          <p:cNvCxnSpPr>
            <a:stCxn id="47" idx="3"/>
          </p:cNvCxnSpPr>
          <p:nvPr/>
        </p:nvCxnSpPr>
        <p:spPr>
          <a:xfrm>
            <a:off x="2454885" y="2437197"/>
            <a:ext cx="1359000" cy="0"/>
          </a:xfrm>
          <a:prstGeom prst="straightConnector1">
            <a:avLst/>
          </a:prstGeom>
          <a:noFill/>
          <a:ln cap="flat" cmpd="sng" w="19050">
            <a:solidFill>
              <a:srgbClr val="DAE0E6"/>
            </a:solidFill>
            <a:prstDash val="solid"/>
            <a:round/>
            <a:headEnd len="med" w="med" type="none"/>
            <a:tailEnd len="med" w="med" type="stealth"/>
          </a:ln>
        </p:spPr>
      </p:cxnSp>
      <p:sp>
        <p:nvSpPr>
          <p:cNvPr id="49" name="Google Shape;49;p6"/>
          <p:cNvSpPr/>
          <p:nvPr/>
        </p:nvSpPr>
        <p:spPr>
          <a:xfrm>
            <a:off x="3427847" y="132634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Agent B</a:t>
            </a:r>
            <a:endParaRPr b="1" sz="1100">
              <a:solidFill>
                <a:srgbClr val="85D992"/>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(Recipient)</a:t>
            </a:r>
            <a:endParaRPr b="1" sz="1100">
              <a:solidFill>
                <a:srgbClr val="85D992"/>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sp>
        <p:nvSpPr>
          <p:cNvPr id="50" name="Google Shape;50;p6"/>
          <p:cNvSpPr/>
          <p:nvPr/>
        </p:nvSpPr>
        <p:spPr>
          <a:xfrm>
            <a:off x="3427847" y="275914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Agent A</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(Sender)</a:t>
            </a:r>
            <a:endParaRPr b="1" sz="1100">
              <a:solidFill>
                <a:srgbClr val="F9C823"/>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cxnSp>
        <p:nvCxnSpPr>
          <p:cNvPr id="51" name="Google Shape;51;p6"/>
          <p:cNvCxnSpPr>
            <a:stCxn id="49" idx="2"/>
            <a:endCxn id="50" idx="0"/>
          </p:cNvCxnSpPr>
          <p:nvPr/>
        </p:nvCxnSpPr>
        <p:spPr>
          <a:xfrm>
            <a:off x="3953897" y="2098548"/>
            <a:ext cx="0" cy="660600"/>
          </a:xfrm>
          <a:prstGeom prst="straightConnector1">
            <a:avLst/>
          </a:prstGeom>
          <a:noFill/>
          <a:ln cap="flat" cmpd="sng" w="19050">
            <a:solidFill>
              <a:srgbClr val="DAE0E6"/>
            </a:solidFill>
            <a:prstDash val="solid"/>
            <a:round/>
            <a:headEnd len="med" w="med" type="stealth"/>
            <a:tailEnd len="med" w="med" type="stealth"/>
          </a:ln>
        </p:spPr>
      </p:cxnSp>
      <p:cxnSp>
        <p:nvCxnSpPr>
          <p:cNvPr id="52" name="Google Shape;52;p6"/>
          <p:cNvCxnSpPr>
            <a:endCxn id="53" idx="1"/>
          </p:cNvCxnSpPr>
          <p:nvPr/>
        </p:nvCxnSpPr>
        <p:spPr>
          <a:xfrm>
            <a:off x="4639802" y="24371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53" name="Google Shape;53;p6"/>
          <p:cNvSpPr/>
          <p:nvPr/>
        </p:nvSpPr>
        <p:spPr>
          <a:xfrm>
            <a:off x="5381402" y="2051097"/>
            <a:ext cx="14418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rgbClr val="FFFFFF"/>
              </a:solidFill>
              <a:latin typeface="Inter"/>
              <a:ea typeface="Inter"/>
              <a:cs typeface="Inter"/>
              <a:sym typeface="Inter"/>
            </a:endParaRPr>
          </a:p>
          <a:p>
            <a:pPr indent="0" lvl="0" marL="0" rtl="0" algn="ctr">
              <a:spcBef>
                <a:spcPts val="0"/>
              </a:spcBef>
              <a:spcAft>
                <a:spcPts val="0"/>
              </a:spcAft>
              <a:buNone/>
            </a:pPr>
            <a:r>
              <a:rPr b="1" lang="en" sz="1300">
                <a:solidFill>
                  <a:srgbClr val="FFFFFF"/>
                </a:solidFill>
                <a:latin typeface="Inter"/>
                <a:ea typeface="Inter"/>
                <a:cs typeface="Inter"/>
                <a:sym typeface="Inter"/>
              </a:rPr>
              <a:t> Summarizer</a:t>
            </a:r>
            <a:endParaRPr b="1" sz="1300">
              <a:solidFill>
                <a:srgbClr val="FFFFFF"/>
              </a:solidFill>
              <a:latin typeface="Inter"/>
              <a:ea typeface="Inter"/>
              <a:cs typeface="Inter"/>
              <a:sym typeface="Inter"/>
            </a:endParaRPr>
          </a:p>
          <a:p>
            <a:pPr indent="0" lvl="0" marL="0" rtl="0" algn="ctr">
              <a:spcBef>
                <a:spcPts val="0"/>
              </a:spcBef>
              <a:spcAft>
                <a:spcPts val="0"/>
              </a:spcAft>
              <a:buNone/>
            </a:pPr>
            <a:r>
              <a:t/>
            </a:r>
            <a:endParaRPr b="1" sz="1300">
              <a:solidFill>
                <a:srgbClr val="FFFFFF"/>
              </a:solidFill>
              <a:latin typeface="Inter"/>
              <a:ea typeface="Inter"/>
              <a:cs typeface="Inter"/>
              <a:sym typeface="Inter"/>
            </a:endParaRPr>
          </a:p>
        </p:txBody>
      </p:sp>
      <p:cxnSp>
        <p:nvCxnSpPr>
          <p:cNvPr id="54" name="Google Shape;54;p6"/>
          <p:cNvCxnSpPr/>
          <p:nvPr/>
        </p:nvCxnSpPr>
        <p:spPr>
          <a:xfrm>
            <a:off x="6839423" y="2437123"/>
            <a:ext cx="540300" cy="0"/>
          </a:xfrm>
          <a:prstGeom prst="straightConnector1">
            <a:avLst/>
          </a:prstGeom>
          <a:noFill/>
          <a:ln cap="flat" cmpd="sng" w="19050">
            <a:solidFill>
              <a:srgbClr val="DAE0E6"/>
            </a:solidFill>
            <a:prstDash val="solid"/>
            <a:round/>
            <a:headEnd len="med" w="med" type="none"/>
            <a:tailEnd len="med" w="med" type="stealth"/>
          </a:ln>
        </p:spPr>
      </p:cxnSp>
      <p:sp>
        <p:nvSpPr>
          <p:cNvPr id="55" name="Google Shape;55;p6"/>
          <p:cNvSpPr/>
          <p:nvPr/>
        </p:nvSpPr>
        <p:spPr>
          <a:xfrm>
            <a:off x="7198636" y="20510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Chat Result</a:t>
            </a:r>
            <a:endParaRPr sz="13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
        <p:nvSpPr>
          <p:cNvPr id="56" name="Google Shape;56;p6"/>
          <p:cNvSpPr/>
          <p:nvPr/>
        </p:nvSpPr>
        <p:spPr>
          <a:xfrm>
            <a:off x="3795232" y="2200442"/>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Max Turn</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57" name="Google Shape;57;p6"/>
          <p:cNvSpPr/>
          <p:nvPr/>
        </p:nvSpPr>
        <p:spPr>
          <a:xfrm>
            <a:off x="2454818" y="19949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sp>
        <p:nvSpPr>
          <p:cNvPr id="58" name="Google Shape;58;p6"/>
          <p:cNvSpPr/>
          <p:nvPr/>
        </p:nvSpPr>
        <p:spPr>
          <a:xfrm>
            <a:off x="4351294" y="19949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History</a:t>
            </a:r>
            <a:endParaRPr sz="900">
              <a:solidFill>
                <a:srgbClr val="FFFFFF"/>
              </a:solidFill>
              <a:latin typeface="Inter"/>
              <a:ea typeface="Inter"/>
              <a:cs typeface="Inter"/>
              <a:sym typeface="Inter"/>
            </a:endParaRPr>
          </a:p>
        </p:txBody>
      </p:sp>
      <p:sp>
        <p:nvSpPr>
          <p:cNvPr id="59" name="Google Shape;59;p6"/>
          <p:cNvSpPr txBox="1"/>
          <p:nvPr/>
        </p:nvSpPr>
        <p:spPr>
          <a:xfrm>
            <a:off x="1646293" y="3960475"/>
            <a:ext cx="5193000" cy="338700"/>
          </a:xfrm>
          <a:prstGeom prst="rect">
            <a:avLst/>
          </a:prstGeom>
          <a:noFill/>
          <a:ln cap="flat" cmpd="sng" w="9525">
            <a:solidFill>
              <a:srgbClr val="85D99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Can’t be scaled for workflows involving multiple substacks or agents</a:t>
            </a:r>
            <a:endParaRPr b="1" sz="1000">
              <a:solidFill>
                <a:srgbClr val="FFFFFF"/>
              </a:solidFill>
              <a:latin typeface="Inter"/>
              <a:ea typeface="Inter"/>
              <a:cs typeface="Inter"/>
              <a:sym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5" name="Google Shape;65;p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6" name="Google Shape;66;p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67" name="Google Shape;67;p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8" name="Google Shape;68;p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Sequential Chat</a:t>
            </a:r>
            <a:endParaRPr b="1" sz="2400">
              <a:solidFill>
                <a:srgbClr val="FFFFFF"/>
              </a:solidFill>
              <a:latin typeface="Inter"/>
              <a:ea typeface="Inter"/>
              <a:cs typeface="Inter"/>
              <a:sym typeface="Inter"/>
            </a:endParaRPr>
          </a:p>
        </p:txBody>
      </p:sp>
      <p:sp>
        <p:nvSpPr>
          <p:cNvPr id="69" name="Google Shape;69;p7"/>
          <p:cNvSpPr/>
          <p:nvPr/>
        </p:nvSpPr>
        <p:spPr>
          <a:xfrm>
            <a:off x="4781427" y="10959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70" name="Google Shape;70;p7"/>
          <p:cNvSpPr/>
          <p:nvPr/>
        </p:nvSpPr>
        <p:spPr>
          <a:xfrm>
            <a:off x="2872775" y="10959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71" name="Google Shape;71;p7"/>
          <p:cNvSpPr/>
          <p:nvPr/>
        </p:nvSpPr>
        <p:spPr>
          <a:xfrm>
            <a:off x="995056" y="10922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cxnSp>
        <p:nvCxnSpPr>
          <p:cNvPr id="72" name="Google Shape;72;p7"/>
          <p:cNvCxnSpPr/>
          <p:nvPr/>
        </p:nvCxnSpPr>
        <p:spPr>
          <a:xfrm>
            <a:off x="92685" y="22847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73" name="Google Shape;73;p7"/>
          <p:cNvSpPr/>
          <p:nvPr/>
        </p:nvSpPr>
        <p:spPr>
          <a:xfrm>
            <a:off x="1121621" y="1314591"/>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85D992"/>
                </a:solidFill>
                <a:latin typeface="Inter"/>
                <a:ea typeface="Inter"/>
                <a:cs typeface="Inter"/>
                <a:sym typeface="Inter"/>
              </a:rPr>
              <a:t>Agent B</a:t>
            </a:r>
            <a:endParaRPr b="1" sz="900">
              <a:solidFill>
                <a:srgbClr val="85D992"/>
              </a:solidFill>
              <a:latin typeface="Inter"/>
              <a:ea typeface="Inter"/>
              <a:cs typeface="Inter"/>
              <a:sym typeface="Inter"/>
            </a:endParaRPr>
          </a:p>
          <a:p>
            <a:pPr indent="0" lvl="0" marL="0" rtl="0" algn="ctr">
              <a:spcBef>
                <a:spcPts val="0"/>
              </a:spcBef>
              <a:spcAft>
                <a:spcPts val="0"/>
              </a:spcAft>
              <a:buNone/>
            </a:pPr>
            <a:r>
              <a:rPr b="1" lang="en" sz="700">
                <a:solidFill>
                  <a:srgbClr val="85D992"/>
                </a:solidFill>
                <a:latin typeface="Inter"/>
                <a:ea typeface="Inter"/>
                <a:cs typeface="Inter"/>
                <a:sym typeface="Inter"/>
              </a:rPr>
              <a:t>(Assistant Agent)</a:t>
            </a:r>
            <a:endParaRPr b="1" sz="700">
              <a:solidFill>
                <a:srgbClr val="85D992"/>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74" name="Google Shape;74;p7"/>
          <p:cNvSpPr/>
          <p:nvPr/>
        </p:nvSpPr>
        <p:spPr>
          <a:xfrm>
            <a:off x="1121621" y="2575983"/>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A</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700">
                <a:solidFill>
                  <a:srgbClr val="F9C823"/>
                </a:solidFill>
                <a:latin typeface="Inter"/>
                <a:ea typeface="Inter"/>
                <a:cs typeface="Inter"/>
                <a:sym typeface="Inter"/>
              </a:rPr>
              <a:t>(Assistant Agent)</a:t>
            </a:r>
            <a:endParaRPr b="1" sz="700">
              <a:solidFill>
                <a:srgbClr val="F9C823"/>
              </a:solidFill>
              <a:latin typeface="Inter"/>
              <a:ea typeface="Inter"/>
              <a:cs typeface="Inter"/>
              <a:sym typeface="Inter"/>
            </a:endParaRPr>
          </a:p>
        </p:txBody>
      </p:sp>
      <p:cxnSp>
        <p:nvCxnSpPr>
          <p:cNvPr id="75" name="Google Shape;75;p7"/>
          <p:cNvCxnSpPr>
            <a:stCxn id="73" idx="2"/>
            <a:endCxn id="74" idx="0"/>
          </p:cNvCxnSpPr>
          <p:nvPr/>
        </p:nvCxnSpPr>
        <p:spPr>
          <a:xfrm>
            <a:off x="1584671" y="1994391"/>
            <a:ext cx="0" cy="581700"/>
          </a:xfrm>
          <a:prstGeom prst="straightConnector1">
            <a:avLst/>
          </a:prstGeom>
          <a:noFill/>
          <a:ln cap="flat" cmpd="sng" w="19050">
            <a:solidFill>
              <a:srgbClr val="DAE0E6"/>
            </a:solidFill>
            <a:prstDash val="solid"/>
            <a:round/>
            <a:headEnd len="med" w="med" type="stealth"/>
            <a:tailEnd len="med" w="med" type="stealth"/>
          </a:ln>
        </p:spPr>
      </p:cxnSp>
      <p:cxnSp>
        <p:nvCxnSpPr>
          <p:cNvPr id="76" name="Google Shape;76;p7"/>
          <p:cNvCxnSpPr/>
          <p:nvPr/>
        </p:nvCxnSpPr>
        <p:spPr>
          <a:xfrm>
            <a:off x="2173218" y="2284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77" name="Google Shape;77;p7"/>
          <p:cNvSpPr/>
          <p:nvPr/>
        </p:nvSpPr>
        <p:spPr>
          <a:xfrm>
            <a:off x="6715225" y="1998050"/>
            <a:ext cx="926100" cy="5817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FFFFFF"/>
                </a:solidFill>
                <a:latin typeface="Inter"/>
                <a:ea typeface="Inter"/>
                <a:cs typeface="Inter"/>
                <a:sym typeface="Inter"/>
              </a:rPr>
              <a:t> Summarizer</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78" name="Google Shape;78;p7"/>
          <p:cNvCxnSpPr>
            <a:stCxn id="77" idx="3"/>
          </p:cNvCxnSpPr>
          <p:nvPr/>
        </p:nvCxnSpPr>
        <p:spPr>
          <a:xfrm flipH="1" rot="10800000">
            <a:off x="7641325" y="2284700"/>
            <a:ext cx="500400" cy="4200"/>
          </a:xfrm>
          <a:prstGeom prst="straightConnector1">
            <a:avLst/>
          </a:prstGeom>
          <a:noFill/>
          <a:ln cap="flat" cmpd="sng" w="19050">
            <a:solidFill>
              <a:srgbClr val="DAE0E6"/>
            </a:solidFill>
            <a:prstDash val="solid"/>
            <a:round/>
            <a:headEnd len="med" w="med" type="none"/>
            <a:tailEnd len="med" w="med" type="stealth"/>
          </a:ln>
        </p:spPr>
      </p:cxnSp>
      <p:sp>
        <p:nvSpPr>
          <p:cNvPr id="79" name="Google Shape;79;p7"/>
          <p:cNvSpPr/>
          <p:nvPr/>
        </p:nvSpPr>
        <p:spPr>
          <a:xfrm>
            <a:off x="7884436" y="18986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Chat Result</a:t>
            </a:r>
            <a:endParaRPr sz="13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
        <p:nvSpPr>
          <p:cNvPr id="80" name="Google Shape;80;p7"/>
          <p:cNvSpPr/>
          <p:nvPr/>
        </p:nvSpPr>
        <p:spPr>
          <a:xfrm>
            <a:off x="1966432" y="21388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81" name="Google Shape;81;p7"/>
          <p:cNvSpPr/>
          <p:nvPr/>
        </p:nvSpPr>
        <p:spPr>
          <a:xfrm>
            <a:off x="-59782" y="18425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sp>
        <p:nvSpPr>
          <p:cNvPr id="82" name="Google Shape;82;p7"/>
          <p:cNvSpPr/>
          <p:nvPr/>
        </p:nvSpPr>
        <p:spPr>
          <a:xfrm>
            <a:off x="1899302" y="1889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Context</a:t>
            </a:r>
            <a:endParaRPr sz="900">
              <a:solidFill>
                <a:srgbClr val="FFFFFF"/>
              </a:solidFill>
              <a:latin typeface="Inter"/>
              <a:ea typeface="Inter"/>
              <a:cs typeface="Inter"/>
              <a:sym typeface="Inter"/>
            </a:endParaRPr>
          </a:p>
        </p:txBody>
      </p:sp>
      <p:sp>
        <p:nvSpPr>
          <p:cNvPr id="83" name="Google Shape;83;p7"/>
          <p:cNvSpPr/>
          <p:nvPr/>
        </p:nvSpPr>
        <p:spPr>
          <a:xfrm>
            <a:off x="2996809" y="1318241"/>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700">
                <a:solidFill>
                  <a:srgbClr val="FFFFFF"/>
                </a:solidFill>
                <a:latin typeface="Inter"/>
                <a:ea typeface="Inter"/>
                <a:cs typeface="Inter"/>
                <a:sym typeface="Inter"/>
              </a:rPr>
              <a:t>(Conversable Agent)</a:t>
            </a:r>
            <a:endParaRPr b="1" sz="700">
              <a:solidFill>
                <a:srgbClr val="FFFFFF"/>
              </a:solidFill>
              <a:latin typeface="Inter"/>
              <a:ea typeface="Inter"/>
              <a:cs typeface="Inter"/>
              <a:sym typeface="Inter"/>
            </a:endParaRPr>
          </a:p>
        </p:txBody>
      </p:sp>
      <p:sp>
        <p:nvSpPr>
          <p:cNvPr id="84" name="Google Shape;84;p7"/>
          <p:cNvSpPr/>
          <p:nvPr/>
        </p:nvSpPr>
        <p:spPr>
          <a:xfrm>
            <a:off x="2996809" y="2579633"/>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85D992"/>
                </a:solidFill>
                <a:latin typeface="Inter"/>
                <a:ea typeface="Inter"/>
                <a:cs typeface="Inter"/>
                <a:sym typeface="Inter"/>
              </a:rPr>
              <a:t>Agent B</a:t>
            </a:r>
            <a:endParaRPr b="1" sz="900">
              <a:solidFill>
                <a:srgbClr val="85D992"/>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700">
                <a:solidFill>
                  <a:srgbClr val="85D992"/>
                </a:solidFill>
                <a:latin typeface="Inter"/>
                <a:ea typeface="Inter"/>
                <a:cs typeface="Inter"/>
                <a:sym typeface="Inter"/>
              </a:rPr>
              <a:t>(Conversable Agent)</a:t>
            </a:r>
            <a:endParaRPr b="1" sz="900">
              <a:solidFill>
                <a:srgbClr val="FFFFFF"/>
              </a:solidFill>
              <a:latin typeface="Inter"/>
              <a:ea typeface="Inter"/>
              <a:cs typeface="Inter"/>
              <a:sym typeface="Inter"/>
            </a:endParaRPr>
          </a:p>
        </p:txBody>
      </p:sp>
      <p:cxnSp>
        <p:nvCxnSpPr>
          <p:cNvPr id="85" name="Google Shape;85;p7"/>
          <p:cNvCxnSpPr>
            <a:stCxn id="83" idx="2"/>
            <a:endCxn id="84" idx="0"/>
          </p:cNvCxnSpPr>
          <p:nvPr/>
        </p:nvCxnSpPr>
        <p:spPr>
          <a:xfrm>
            <a:off x="3459859" y="19980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86" name="Google Shape;86;p7"/>
          <p:cNvSpPr/>
          <p:nvPr/>
        </p:nvSpPr>
        <p:spPr>
          <a:xfrm>
            <a:off x="4905912" y="1311100"/>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2674ED"/>
                </a:solidFill>
                <a:latin typeface="Inter"/>
                <a:ea typeface="Inter"/>
                <a:cs typeface="Inter"/>
                <a:sym typeface="Inter"/>
              </a:rPr>
              <a:t>Agent D</a:t>
            </a:r>
            <a:endParaRPr b="1" sz="900">
              <a:solidFill>
                <a:srgbClr val="2674ED"/>
              </a:solidFill>
              <a:latin typeface="Inter"/>
              <a:ea typeface="Inter"/>
              <a:cs typeface="Inter"/>
              <a:sym typeface="Inter"/>
            </a:endParaRPr>
          </a:p>
          <a:p>
            <a:pPr indent="0" lvl="0" marL="0" rtl="0" algn="ctr">
              <a:spcBef>
                <a:spcPts val="0"/>
              </a:spcBef>
              <a:spcAft>
                <a:spcPts val="0"/>
              </a:spcAft>
              <a:buNone/>
            </a:pPr>
            <a:r>
              <a:rPr b="1" lang="en" sz="700">
                <a:solidFill>
                  <a:srgbClr val="2674ED"/>
                </a:solidFill>
                <a:latin typeface="Inter"/>
                <a:ea typeface="Inter"/>
                <a:cs typeface="Inter"/>
                <a:sym typeface="Inter"/>
              </a:rPr>
              <a:t>(Assistant Agent)</a:t>
            </a:r>
            <a:endParaRPr b="1" sz="700">
              <a:solidFill>
                <a:srgbClr val="2674ED"/>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87" name="Google Shape;87;p7"/>
          <p:cNvSpPr/>
          <p:nvPr/>
        </p:nvSpPr>
        <p:spPr>
          <a:xfrm>
            <a:off x="4905912" y="2572307"/>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9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700">
                <a:solidFill>
                  <a:srgbClr val="FFFFFF"/>
                </a:solidFill>
                <a:latin typeface="Inter"/>
                <a:ea typeface="Inter"/>
                <a:cs typeface="Inter"/>
                <a:sym typeface="Inter"/>
              </a:rPr>
              <a:t>(User Proxy Agent)</a:t>
            </a:r>
            <a:endParaRPr b="1" sz="900">
              <a:solidFill>
                <a:srgbClr val="FFFFFF"/>
              </a:solidFill>
              <a:latin typeface="Inter"/>
              <a:ea typeface="Inter"/>
              <a:cs typeface="Inter"/>
              <a:sym typeface="Inter"/>
            </a:endParaRPr>
          </a:p>
        </p:txBody>
      </p:sp>
      <p:cxnSp>
        <p:nvCxnSpPr>
          <p:cNvPr id="88" name="Google Shape;88;p7"/>
          <p:cNvCxnSpPr>
            <a:stCxn id="86" idx="2"/>
            <a:endCxn id="87" idx="0"/>
          </p:cNvCxnSpPr>
          <p:nvPr/>
        </p:nvCxnSpPr>
        <p:spPr>
          <a:xfrm>
            <a:off x="5368962" y="1990900"/>
            <a:ext cx="0" cy="581400"/>
          </a:xfrm>
          <a:prstGeom prst="straightConnector1">
            <a:avLst/>
          </a:prstGeom>
          <a:noFill/>
          <a:ln cap="flat" cmpd="sng" w="19050">
            <a:solidFill>
              <a:srgbClr val="DAE0E6"/>
            </a:solidFill>
            <a:prstDash val="solid"/>
            <a:round/>
            <a:headEnd len="med" w="med" type="stealth"/>
            <a:tailEnd len="med" w="med" type="stealth"/>
          </a:ln>
        </p:spPr>
      </p:cxnSp>
      <p:sp>
        <p:nvSpPr>
          <p:cNvPr id="89" name="Google Shape;89;p7"/>
          <p:cNvSpPr/>
          <p:nvPr/>
        </p:nvSpPr>
        <p:spPr>
          <a:xfrm>
            <a:off x="2970648" y="37609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cxnSp>
        <p:nvCxnSpPr>
          <p:cNvPr id="90" name="Google Shape;90;p7"/>
          <p:cNvCxnSpPr/>
          <p:nvPr/>
        </p:nvCxnSpPr>
        <p:spPr>
          <a:xfrm>
            <a:off x="4056331" y="2284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91" name="Google Shape;91;p7"/>
          <p:cNvSpPr/>
          <p:nvPr/>
        </p:nvSpPr>
        <p:spPr>
          <a:xfrm>
            <a:off x="3849545" y="21388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92" name="Google Shape;92;p7"/>
          <p:cNvSpPr/>
          <p:nvPr/>
        </p:nvSpPr>
        <p:spPr>
          <a:xfrm>
            <a:off x="3782414" y="1889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Context</a:t>
            </a:r>
            <a:endParaRPr sz="900">
              <a:solidFill>
                <a:srgbClr val="FFFFFF"/>
              </a:solidFill>
              <a:latin typeface="Inter"/>
              <a:ea typeface="Inter"/>
              <a:cs typeface="Inter"/>
              <a:sym typeface="Inter"/>
            </a:endParaRPr>
          </a:p>
        </p:txBody>
      </p:sp>
      <p:cxnSp>
        <p:nvCxnSpPr>
          <p:cNvPr id="93" name="Google Shape;93;p7"/>
          <p:cNvCxnSpPr/>
          <p:nvPr/>
        </p:nvCxnSpPr>
        <p:spPr>
          <a:xfrm>
            <a:off x="5961331" y="2284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94" name="Google Shape;94;p7"/>
          <p:cNvSpPr/>
          <p:nvPr/>
        </p:nvSpPr>
        <p:spPr>
          <a:xfrm>
            <a:off x="5754545" y="21388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95" name="Google Shape;95;p7"/>
          <p:cNvSpPr/>
          <p:nvPr/>
        </p:nvSpPr>
        <p:spPr>
          <a:xfrm>
            <a:off x="5687414" y="1889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Context</a:t>
            </a:r>
            <a:endParaRPr sz="900">
              <a:solidFill>
                <a:srgbClr val="FFFFFF"/>
              </a:solidFill>
              <a:latin typeface="Inter"/>
              <a:ea typeface="Inter"/>
              <a:cs typeface="Inter"/>
              <a:sym typeface="Inter"/>
            </a:endParaRPr>
          </a:p>
        </p:txBody>
      </p:sp>
      <p:cxnSp>
        <p:nvCxnSpPr>
          <p:cNvPr id="96" name="Google Shape;96;p7"/>
          <p:cNvCxnSpPr>
            <a:stCxn id="71" idx="2"/>
            <a:endCxn id="69" idx="2"/>
          </p:cNvCxnSpPr>
          <p:nvPr/>
        </p:nvCxnSpPr>
        <p:spPr>
          <a:xfrm flipH="1" rot="-5400000">
            <a:off x="3473656" y="1579605"/>
            <a:ext cx="3600" cy="3786300"/>
          </a:xfrm>
          <a:prstGeom prst="bentConnector3">
            <a:avLst>
              <a:gd fmla="val 6715819" name="adj1"/>
            </a:avLst>
          </a:prstGeom>
          <a:noFill/>
          <a:ln cap="flat" cmpd="sng" w="19050">
            <a:solidFill>
              <a:srgbClr val="DAE0E6"/>
            </a:solidFill>
            <a:prstDash val="solid"/>
            <a:round/>
            <a:headEnd len="med" w="med" type="none"/>
            <a:tailEnd len="med" w="med" type="stealth"/>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8"/>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 name="Google Shape;102;p8"/>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 name="Google Shape;103;p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104" name="Google Shape;104;p8"/>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 name="Google Shape;105;p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Sequential Chat</a:t>
            </a:r>
            <a:endParaRPr b="1" sz="2400">
              <a:solidFill>
                <a:srgbClr val="FFFFFF"/>
              </a:solidFill>
              <a:latin typeface="Inter"/>
              <a:ea typeface="Inter"/>
              <a:cs typeface="Inter"/>
              <a:sym typeface="Inter"/>
            </a:endParaRPr>
          </a:p>
        </p:txBody>
      </p:sp>
      <p:sp>
        <p:nvSpPr>
          <p:cNvPr id="106" name="Google Shape;106;p8"/>
          <p:cNvSpPr/>
          <p:nvPr/>
        </p:nvSpPr>
        <p:spPr>
          <a:xfrm>
            <a:off x="4781427" y="10959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07" name="Google Shape;107;p8"/>
          <p:cNvSpPr/>
          <p:nvPr/>
        </p:nvSpPr>
        <p:spPr>
          <a:xfrm>
            <a:off x="2872775" y="10959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08" name="Google Shape;108;p8"/>
          <p:cNvSpPr/>
          <p:nvPr/>
        </p:nvSpPr>
        <p:spPr>
          <a:xfrm>
            <a:off x="995056" y="10922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cxnSp>
        <p:nvCxnSpPr>
          <p:cNvPr id="109" name="Google Shape;109;p8"/>
          <p:cNvCxnSpPr/>
          <p:nvPr/>
        </p:nvCxnSpPr>
        <p:spPr>
          <a:xfrm>
            <a:off x="92685" y="22847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110" name="Google Shape;110;p8"/>
          <p:cNvSpPr/>
          <p:nvPr/>
        </p:nvSpPr>
        <p:spPr>
          <a:xfrm>
            <a:off x="1121621" y="1314591"/>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85D992"/>
                </a:solidFill>
                <a:latin typeface="Inter"/>
                <a:ea typeface="Inter"/>
                <a:cs typeface="Inter"/>
                <a:sym typeface="Inter"/>
              </a:rPr>
              <a:t>Agent B</a:t>
            </a:r>
            <a:endParaRPr b="1" sz="900">
              <a:solidFill>
                <a:srgbClr val="85D992"/>
              </a:solidFill>
              <a:latin typeface="Inter"/>
              <a:ea typeface="Inter"/>
              <a:cs typeface="Inter"/>
              <a:sym typeface="Inter"/>
            </a:endParaRPr>
          </a:p>
          <a:p>
            <a:pPr indent="0" lvl="0" marL="0" rtl="0" algn="ctr">
              <a:spcBef>
                <a:spcPts val="0"/>
              </a:spcBef>
              <a:spcAft>
                <a:spcPts val="0"/>
              </a:spcAft>
              <a:buNone/>
            </a:pPr>
            <a:r>
              <a:rPr b="1" lang="en" sz="700">
                <a:solidFill>
                  <a:srgbClr val="85D992"/>
                </a:solidFill>
                <a:latin typeface="Inter"/>
                <a:ea typeface="Inter"/>
                <a:cs typeface="Inter"/>
                <a:sym typeface="Inter"/>
              </a:rPr>
              <a:t>(Assistant Agent)</a:t>
            </a:r>
            <a:endParaRPr b="1" sz="700">
              <a:solidFill>
                <a:srgbClr val="85D992"/>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11" name="Google Shape;111;p8"/>
          <p:cNvSpPr/>
          <p:nvPr/>
        </p:nvSpPr>
        <p:spPr>
          <a:xfrm>
            <a:off x="1121621" y="2575983"/>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A</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700">
                <a:solidFill>
                  <a:srgbClr val="F9C823"/>
                </a:solidFill>
                <a:latin typeface="Inter"/>
                <a:ea typeface="Inter"/>
                <a:cs typeface="Inter"/>
                <a:sym typeface="Inter"/>
              </a:rPr>
              <a:t>(Assistant Agent)</a:t>
            </a:r>
            <a:endParaRPr b="1" sz="700">
              <a:solidFill>
                <a:srgbClr val="F9C823"/>
              </a:solidFill>
              <a:latin typeface="Inter"/>
              <a:ea typeface="Inter"/>
              <a:cs typeface="Inter"/>
              <a:sym typeface="Inter"/>
            </a:endParaRPr>
          </a:p>
        </p:txBody>
      </p:sp>
      <p:cxnSp>
        <p:nvCxnSpPr>
          <p:cNvPr id="112" name="Google Shape;112;p8"/>
          <p:cNvCxnSpPr>
            <a:stCxn id="110" idx="2"/>
            <a:endCxn id="111" idx="0"/>
          </p:cNvCxnSpPr>
          <p:nvPr/>
        </p:nvCxnSpPr>
        <p:spPr>
          <a:xfrm>
            <a:off x="1584671" y="1994391"/>
            <a:ext cx="0" cy="581700"/>
          </a:xfrm>
          <a:prstGeom prst="straightConnector1">
            <a:avLst/>
          </a:prstGeom>
          <a:noFill/>
          <a:ln cap="flat" cmpd="sng" w="19050">
            <a:solidFill>
              <a:srgbClr val="DAE0E6"/>
            </a:solidFill>
            <a:prstDash val="solid"/>
            <a:round/>
            <a:headEnd len="med" w="med" type="stealth"/>
            <a:tailEnd len="med" w="med" type="stealth"/>
          </a:ln>
        </p:spPr>
      </p:cxnSp>
      <p:cxnSp>
        <p:nvCxnSpPr>
          <p:cNvPr id="113" name="Google Shape;113;p8"/>
          <p:cNvCxnSpPr/>
          <p:nvPr/>
        </p:nvCxnSpPr>
        <p:spPr>
          <a:xfrm>
            <a:off x="2173218" y="2284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114" name="Google Shape;114;p8"/>
          <p:cNvSpPr/>
          <p:nvPr/>
        </p:nvSpPr>
        <p:spPr>
          <a:xfrm>
            <a:off x="6715225" y="1998050"/>
            <a:ext cx="926100" cy="5817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FFFFFF"/>
                </a:solidFill>
                <a:latin typeface="Inter"/>
                <a:ea typeface="Inter"/>
                <a:cs typeface="Inter"/>
                <a:sym typeface="Inter"/>
              </a:rPr>
              <a:t> Summarizer</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115" name="Google Shape;115;p8"/>
          <p:cNvCxnSpPr>
            <a:stCxn id="114" idx="3"/>
          </p:cNvCxnSpPr>
          <p:nvPr/>
        </p:nvCxnSpPr>
        <p:spPr>
          <a:xfrm flipH="1" rot="10800000">
            <a:off x="7641325" y="2284700"/>
            <a:ext cx="500400" cy="4200"/>
          </a:xfrm>
          <a:prstGeom prst="straightConnector1">
            <a:avLst/>
          </a:prstGeom>
          <a:noFill/>
          <a:ln cap="flat" cmpd="sng" w="19050">
            <a:solidFill>
              <a:srgbClr val="DAE0E6"/>
            </a:solidFill>
            <a:prstDash val="solid"/>
            <a:round/>
            <a:headEnd len="med" w="med" type="none"/>
            <a:tailEnd len="med" w="med" type="stealth"/>
          </a:ln>
        </p:spPr>
      </p:cxnSp>
      <p:sp>
        <p:nvSpPr>
          <p:cNvPr id="116" name="Google Shape;116;p8"/>
          <p:cNvSpPr/>
          <p:nvPr/>
        </p:nvSpPr>
        <p:spPr>
          <a:xfrm>
            <a:off x="7884436" y="18986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Chat Result</a:t>
            </a:r>
            <a:endParaRPr sz="13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
        <p:nvSpPr>
          <p:cNvPr id="117" name="Google Shape;117;p8"/>
          <p:cNvSpPr/>
          <p:nvPr/>
        </p:nvSpPr>
        <p:spPr>
          <a:xfrm>
            <a:off x="1966432" y="21388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118" name="Google Shape;118;p8"/>
          <p:cNvSpPr/>
          <p:nvPr/>
        </p:nvSpPr>
        <p:spPr>
          <a:xfrm>
            <a:off x="-59782" y="18425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sp>
        <p:nvSpPr>
          <p:cNvPr id="119" name="Google Shape;119;p8"/>
          <p:cNvSpPr/>
          <p:nvPr/>
        </p:nvSpPr>
        <p:spPr>
          <a:xfrm>
            <a:off x="1899302" y="1889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Context</a:t>
            </a:r>
            <a:endParaRPr sz="900">
              <a:solidFill>
                <a:srgbClr val="FFFFFF"/>
              </a:solidFill>
              <a:latin typeface="Inter"/>
              <a:ea typeface="Inter"/>
              <a:cs typeface="Inter"/>
              <a:sym typeface="Inter"/>
            </a:endParaRPr>
          </a:p>
        </p:txBody>
      </p:sp>
      <p:sp>
        <p:nvSpPr>
          <p:cNvPr id="120" name="Google Shape;120;p8"/>
          <p:cNvSpPr/>
          <p:nvPr/>
        </p:nvSpPr>
        <p:spPr>
          <a:xfrm>
            <a:off x="2996809" y="1318241"/>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700">
                <a:solidFill>
                  <a:srgbClr val="FFFFFF"/>
                </a:solidFill>
                <a:latin typeface="Inter"/>
                <a:ea typeface="Inter"/>
                <a:cs typeface="Inter"/>
                <a:sym typeface="Inter"/>
              </a:rPr>
              <a:t>(Conversable Agent)</a:t>
            </a:r>
            <a:endParaRPr b="1" sz="700">
              <a:solidFill>
                <a:srgbClr val="FFFFFF"/>
              </a:solidFill>
              <a:latin typeface="Inter"/>
              <a:ea typeface="Inter"/>
              <a:cs typeface="Inter"/>
              <a:sym typeface="Inter"/>
            </a:endParaRPr>
          </a:p>
        </p:txBody>
      </p:sp>
      <p:sp>
        <p:nvSpPr>
          <p:cNvPr id="121" name="Google Shape;121;p8"/>
          <p:cNvSpPr/>
          <p:nvPr/>
        </p:nvSpPr>
        <p:spPr>
          <a:xfrm>
            <a:off x="2996809" y="2579633"/>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85D992"/>
                </a:solidFill>
                <a:latin typeface="Inter"/>
                <a:ea typeface="Inter"/>
                <a:cs typeface="Inter"/>
                <a:sym typeface="Inter"/>
              </a:rPr>
              <a:t>Agent B</a:t>
            </a:r>
            <a:endParaRPr b="1" sz="900">
              <a:solidFill>
                <a:srgbClr val="85D992"/>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700">
                <a:solidFill>
                  <a:srgbClr val="85D992"/>
                </a:solidFill>
                <a:latin typeface="Inter"/>
                <a:ea typeface="Inter"/>
                <a:cs typeface="Inter"/>
                <a:sym typeface="Inter"/>
              </a:rPr>
              <a:t>(Conversable Agent)</a:t>
            </a:r>
            <a:endParaRPr b="1" sz="900">
              <a:solidFill>
                <a:srgbClr val="FFFFFF"/>
              </a:solidFill>
              <a:latin typeface="Inter"/>
              <a:ea typeface="Inter"/>
              <a:cs typeface="Inter"/>
              <a:sym typeface="Inter"/>
            </a:endParaRPr>
          </a:p>
        </p:txBody>
      </p:sp>
      <p:cxnSp>
        <p:nvCxnSpPr>
          <p:cNvPr id="122" name="Google Shape;122;p8"/>
          <p:cNvCxnSpPr>
            <a:stCxn id="120" idx="2"/>
            <a:endCxn id="121" idx="0"/>
          </p:cNvCxnSpPr>
          <p:nvPr/>
        </p:nvCxnSpPr>
        <p:spPr>
          <a:xfrm>
            <a:off x="3459859" y="19980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123" name="Google Shape;123;p8"/>
          <p:cNvSpPr/>
          <p:nvPr/>
        </p:nvSpPr>
        <p:spPr>
          <a:xfrm>
            <a:off x="4905912" y="1311100"/>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2674ED"/>
                </a:solidFill>
                <a:latin typeface="Inter"/>
                <a:ea typeface="Inter"/>
                <a:cs typeface="Inter"/>
                <a:sym typeface="Inter"/>
              </a:rPr>
              <a:t>Agent D</a:t>
            </a:r>
            <a:endParaRPr b="1" sz="900">
              <a:solidFill>
                <a:srgbClr val="2674ED"/>
              </a:solidFill>
              <a:latin typeface="Inter"/>
              <a:ea typeface="Inter"/>
              <a:cs typeface="Inter"/>
              <a:sym typeface="Inter"/>
            </a:endParaRPr>
          </a:p>
          <a:p>
            <a:pPr indent="0" lvl="0" marL="0" rtl="0" algn="ctr">
              <a:spcBef>
                <a:spcPts val="0"/>
              </a:spcBef>
              <a:spcAft>
                <a:spcPts val="0"/>
              </a:spcAft>
              <a:buNone/>
            </a:pPr>
            <a:r>
              <a:rPr b="1" lang="en" sz="700">
                <a:solidFill>
                  <a:srgbClr val="2674ED"/>
                </a:solidFill>
                <a:latin typeface="Inter"/>
                <a:ea typeface="Inter"/>
                <a:cs typeface="Inter"/>
                <a:sym typeface="Inter"/>
              </a:rPr>
              <a:t>(Assistant Agent)</a:t>
            </a:r>
            <a:endParaRPr b="1" sz="700">
              <a:solidFill>
                <a:srgbClr val="2674ED"/>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24" name="Google Shape;124;p8"/>
          <p:cNvSpPr/>
          <p:nvPr/>
        </p:nvSpPr>
        <p:spPr>
          <a:xfrm>
            <a:off x="4905912" y="2572307"/>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9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700">
                <a:solidFill>
                  <a:srgbClr val="FFFFFF"/>
                </a:solidFill>
                <a:latin typeface="Inter"/>
                <a:ea typeface="Inter"/>
                <a:cs typeface="Inter"/>
                <a:sym typeface="Inter"/>
              </a:rPr>
              <a:t>(User Proxy Agent)</a:t>
            </a:r>
            <a:endParaRPr b="1" sz="900">
              <a:solidFill>
                <a:srgbClr val="FFFFFF"/>
              </a:solidFill>
              <a:latin typeface="Inter"/>
              <a:ea typeface="Inter"/>
              <a:cs typeface="Inter"/>
              <a:sym typeface="Inter"/>
            </a:endParaRPr>
          </a:p>
        </p:txBody>
      </p:sp>
      <p:cxnSp>
        <p:nvCxnSpPr>
          <p:cNvPr id="125" name="Google Shape;125;p8"/>
          <p:cNvCxnSpPr>
            <a:stCxn id="123" idx="2"/>
            <a:endCxn id="124" idx="0"/>
          </p:cNvCxnSpPr>
          <p:nvPr/>
        </p:nvCxnSpPr>
        <p:spPr>
          <a:xfrm>
            <a:off x="5368962" y="1990900"/>
            <a:ext cx="0" cy="581400"/>
          </a:xfrm>
          <a:prstGeom prst="straightConnector1">
            <a:avLst/>
          </a:prstGeom>
          <a:noFill/>
          <a:ln cap="flat" cmpd="sng" w="19050">
            <a:solidFill>
              <a:srgbClr val="DAE0E6"/>
            </a:solidFill>
            <a:prstDash val="solid"/>
            <a:round/>
            <a:headEnd len="med" w="med" type="stealth"/>
            <a:tailEnd len="med" w="med" type="stealth"/>
          </a:ln>
        </p:spPr>
      </p:cxnSp>
      <p:sp>
        <p:nvSpPr>
          <p:cNvPr id="126" name="Google Shape;126;p8"/>
          <p:cNvSpPr/>
          <p:nvPr/>
        </p:nvSpPr>
        <p:spPr>
          <a:xfrm>
            <a:off x="2970648" y="37609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cxnSp>
        <p:nvCxnSpPr>
          <p:cNvPr id="127" name="Google Shape;127;p8"/>
          <p:cNvCxnSpPr/>
          <p:nvPr/>
        </p:nvCxnSpPr>
        <p:spPr>
          <a:xfrm>
            <a:off x="4056331" y="2284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128" name="Google Shape;128;p8"/>
          <p:cNvSpPr/>
          <p:nvPr/>
        </p:nvSpPr>
        <p:spPr>
          <a:xfrm>
            <a:off x="3849545" y="21388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129" name="Google Shape;129;p8"/>
          <p:cNvSpPr/>
          <p:nvPr/>
        </p:nvSpPr>
        <p:spPr>
          <a:xfrm>
            <a:off x="3782414" y="1889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Context</a:t>
            </a:r>
            <a:endParaRPr sz="900">
              <a:solidFill>
                <a:srgbClr val="FFFFFF"/>
              </a:solidFill>
              <a:latin typeface="Inter"/>
              <a:ea typeface="Inter"/>
              <a:cs typeface="Inter"/>
              <a:sym typeface="Inter"/>
            </a:endParaRPr>
          </a:p>
        </p:txBody>
      </p:sp>
      <p:cxnSp>
        <p:nvCxnSpPr>
          <p:cNvPr id="130" name="Google Shape;130;p8"/>
          <p:cNvCxnSpPr/>
          <p:nvPr/>
        </p:nvCxnSpPr>
        <p:spPr>
          <a:xfrm>
            <a:off x="5961331" y="2284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131" name="Google Shape;131;p8"/>
          <p:cNvSpPr/>
          <p:nvPr/>
        </p:nvSpPr>
        <p:spPr>
          <a:xfrm>
            <a:off x="5754545" y="21388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132" name="Google Shape;132;p8"/>
          <p:cNvSpPr/>
          <p:nvPr/>
        </p:nvSpPr>
        <p:spPr>
          <a:xfrm>
            <a:off x="5687414" y="1889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Context</a:t>
            </a:r>
            <a:endParaRPr sz="900">
              <a:solidFill>
                <a:srgbClr val="FFFFFF"/>
              </a:solidFill>
              <a:latin typeface="Inter"/>
              <a:ea typeface="Inter"/>
              <a:cs typeface="Inter"/>
              <a:sym typeface="Inter"/>
            </a:endParaRPr>
          </a:p>
        </p:txBody>
      </p:sp>
      <p:cxnSp>
        <p:nvCxnSpPr>
          <p:cNvPr id="133" name="Google Shape;133;p8"/>
          <p:cNvCxnSpPr>
            <a:stCxn id="108" idx="2"/>
            <a:endCxn id="106" idx="2"/>
          </p:cNvCxnSpPr>
          <p:nvPr/>
        </p:nvCxnSpPr>
        <p:spPr>
          <a:xfrm flipH="1" rot="-5400000">
            <a:off x="3473656" y="1579605"/>
            <a:ext cx="3600" cy="3786300"/>
          </a:xfrm>
          <a:prstGeom prst="bentConnector3">
            <a:avLst>
              <a:gd fmla="val 6715819" name="adj1"/>
            </a:avLst>
          </a:prstGeom>
          <a:noFill/>
          <a:ln cap="flat" cmpd="sng" w="19050">
            <a:solidFill>
              <a:srgbClr val="DAE0E6"/>
            </a:solidFill>
            <a:prstDash val="solid"/>
            <a:round/>
            <a:headEnd len="med" w="med" type="none"/>
            <a:tailEnd len="med" w="med" type="stealth"/>
          </a:ln>
        </p:spPr>
      </p:cxnSp>
      <p:sp>
        <p:nvSpPr>
          <p:cNvPr id="134" name="Google Shape;134;p8"/>
          <p:cNvSpPr txBox="1"/>
          <p:nvPr/>
        </p:nvSpPr>
        <p:spPr>
          <a:xfrm>
            <a:off x="1646293" y="4112875"/>
            <a:ext cx="5193000" cy="338700"/>
          </a:xfrm>
          <a:prstGeom prst="rect">
            <a:avLst/>
          </a:prstGeom>
          <a:noFill/>
          <a:ln cap="flat" cmpd="sng" w="9525">
            <a:solidFill>
              <a:srgbClr val="85D99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Inefficient for workflows with parallel tasks</a:t>
            </a:r>
            <a:endParaRPr b="1" sz="1000">
              <a:solidFill>
                <a:srgbClr val="FFFFFF"/>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9"/>
          <p:cNvSpPr/>
          <p:nvPr/>
        </p:nvSpPr>
        <p:spPr>
          <a:xfrm>
            <a:off x="4285007" y="2113009"/>
            <a:ext cx="934200" cy="8862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latin typeface="Inter"/>
                <a:ea typeface="Inter"/>
                <a:cs typeface="Inter"/>
                <a:sym typeface="Inter"/>
              </a:rPr>
              <a:t>Group Chat Manager</a:t>
            </a:r>
            <a:endParaRPr b="1" sz="800">
              <a:solidFill>
                <a:srgbClr val="FFFFFF"/>
              </a:solidFill>
              <a:latin typeface="Inter"/>
              <a:ea typeface="Inter"/>
              <a:cs typeface="Inter"/>
              <a:sym typeface="Inter"/>
            </a:endParaRPr>
          </a:p>
        </p:txBody>
      </p:sp>
      <p:sp>
        <p:nvSpPr>
          <p:cNvPr id="140" name="Google Shape;140;p9"/>
          <p:cNvSpPr/>
          <p:nvPr/>
        </p:nvSpPr>
        <p:spPr>
          <a:xfrm>
            <a:off x="6447644" y="1181383"/>
            <a:ext cx="770100" cy="730500"/>
          </a:xfrm>
          <a:prstGeom prst="ellipse">
            <a:avLst/>
          </a:prstGeom>
          <a:noFill/>
          <a:ln cap="flat" cmpd="sng" w="19050">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solidFill>
                <a:srgbClr val="FFFFFF"/>
              </a:solidFill>
            </a:endParaRPr>
          </a:p>
        </p:txBody>
      </p:sp>
      <p:sp>
        <p:nvSpPr>
          <p:cNvPr id="141" name="Google Shape;141;p9"/>
          <p:cNvSpPr/>
          <p:nvPr/>
        </p:nvSpPr>
        <p:spPr>
          <a:xfrm>
            <a:off x="6447637" y="3199144"/>
            <a:ext cx="770100" cy="730500"/>
          </a:xfrm>
          <a:prstGeom prst="ellipse">
            <a:avLst/>
          </a:prstGeom>
          <a:noFill/>
          <a:ln cap="flat" cmpd="sng" w="19050">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2" name="Google Shape;142;p9"/>
          <p:cNvSpPr/>
          <p:nvPr/>
        </p:nvSpPr>
        <p:spPr>
          <a:xfrm>
            <a:off x="6447647" y="2177580"/>
            <a:ext cx="770100" cy="755700"/>
          </a:xfrm>
          <a:prstGeom prst="ellipse">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700">
              <a:solidFill>
                <a:srgbClr val="FFFFFF"/>
              </a:solidFill>
              <a:latin typeface="Inter"/>
              <a:ea typeface="Inter"/>
              <a:cs typeface="Inter"/>
              <a:sym typeface="Inter"/>
            </a:endParaRPr>
          </a:p>
        </p:txBody>
      </p:sp>
      <p:cxnSp>
        <p:nvCxnSpPr>
          <p:cNvPr id="143" name="Google Shape;143;p9"/>
          <p:cNvCxnSpPr>
            <a:stCxn id="139" idx="7"/>
            <a:endCxn id="140" idx="2"/>
          </p:cNvCxnSpPr>
          <p:nvPr/>
        </p:nvCxnSpPr>
        <p:spPr>
          <a:xfrm flipH="1" rot="10800000">
            <a:off x="5082397" y="1546490"/>
            <a:ext cx="1365300" cy="696300"/>
          </a:xfrm>
          <a:prstGeom prst="straightConnector1">
            <a:avLst/>
          </a:prstGeom>
          <a:noFill/>
          <a:ln cap="flat" cmpd="sng" w="19050">
            <a:solidFill>
              <a:srgbClr val="DAE0E6"/>
            </a:solidFill>
            <a:prstDash val="solid"/>
            <a:round/>
            <a:headEnd len="med" w="med" type="stealth"/>
            <a:tailEnd len="med" w="med" type="stealth"/>
          </a:ln>
        </p:spPr>
      </p:cxnSp>
      <p:cxnSp>
        <p:nvCxnSpPr>
          <p:cNvPr id="144" name="Google Shape;144;p9"/>
          <p:cNvCxnSpPr>
            <a:stCxn id="139" idx="6"/>
            <a:endCxn id="142" idx="2"/>
          </p:cNvCxnSpPr>
          <p:nvPr/>
        </p:nvCxnSpPr>
        <p:spPr>
          <a:xfrm flipH="1" rot="10800000">
            <a:off x="5219207" y="2555509"/>
            <a:ext cx="1228500" cy="600"/>
          </a:xfrm>
          <a:prstGeom prst="straightConnector1">
            <a:avLst/>
          </a:prstGeom>
          <a:noFill/>
          <a:ln cap="flat" cmpd="sng" w="19050">
            <a:solidFill>
              <a:srgbClr val="DAE0E6"/>
            </a:solidFill>
            <a:prstDash val="solid"/>
            <a:round/>
            <a:headEnd len="med" w="med" type="stealth"/>
            <a:tailEnd len="med" w="med" type="stealth"/>
          </a:ln>
        </p:spPr>
      </p:cxnSp>
      <p:cxnSp>
        <p:nvCxnSpPr>
          <p:cNvPr id="145" name="Google Shape;145;p9"/>
          <p:cNvCxnSpPr>
            <a:stCxn id="139" idx="5"/>
          </p:cNvCxnSpPr>
          <p:nvPr/>
        </p:nvCxnSpPr>
        <p:spPr>
          <a:xfrm>
            <a:off x="5082397" y="2869428"/>
            <a:ext cx="1365300" cy="695100"/>
          </a:xfrm>
          <a:prstGeom prst="straightConnector1">
            <a:avLst/>
          </a:prstGeom>
          <a:noFill/>
          <a:ln cap="flat" cmpd="sng" w="19050">
            <a:solidFill>
              <a:srgbClr val="DAE0E6"/>
            </a:solidFill>
            <a:prstDash val="solid"/>
            <a:round/>
            <a:headEnd len="med" w="med" type="stealth"/>
            <a:tailEnd len="med" w="med" type="stealth"/>
          </a:ln>
        </p:spPr>
      </p:cxnSp>
      <p:sp>
        <p:nvSpPr>
          <p:cNvPr id="146" name="Google Shape;146;p9"/>
          <p:cNvSpPr/>
          <p:nvPr/>
        </p:nvSpPr>
        <p:spPr>
          <a:xfrm>
            <a:off x="1606753" y="1085225"/>
            <a:ext cx="1684500" cy="6801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rgbClr val="FFFFFF"/>
              </a:solidFill>
              <a:latin typeface="Inter"/>
              <a:ea typeface="Inter"/>
              <a:cs typeface="Inter"/>
              <a:sym typeface="Inter"/>
            </a:endParaRPr>
          </a:p>
          <a:p>
            <a:pPr indent="0" lvl="0" marL="0" rtl="0" algn="ctr">
              <a:spcBef>
                <a:spcPts val="0"/>
              </a:spcBef>
              <a:spcAft>
                <a:spcPts val="0"/>
              </a:spcAft>
              <a:buNone/>
            </a:pPr>
            <a:r>
              <a:rPr b="1" lang="en" sz="1200">
                <a:solidFill>
                  <a:srgbClr val="FFFFFF"/>
                </a:solidFill>
                <a:latin typeface="Inter"/>
                <a:ea typeface="Inter"/>
                <a:cs typeface="Inter"/>
                <a:sym typeface="Inter"/>
              </a:rPr>
              <a:t> User</a:t>
            </a:r>
            <a:endParaRPr b="1" sz="1200">
              <a:solidFill>
                <a:srgbClr val="FFFFFF"/>
              </a:solidFill>
              <a:latin typeface="Inter"/>
              <a:ea typeface="Inter"/>
              <a:cs typeface="Inter"/>
              <a:sym typeface="Inter"/>
            </a:endParaRPr>
          </a:p>
          <a:p>
            <a:pPr indent="0" lvl="0" marL="0" rtl="0" algn="l">
              <a:spcBef>
                <a:spcPts val="0"/>
              </a:spcBef>
              <a:spcAft>
                <a:spcPts val="0"/>
              </a:spcAft>
              <a:buNone/>
            </a:pPr>
            <a:r>
              <a:t/>
            </a:r>
            <a:endParaRPr b="1" sz="1200">
              <a:solidFill>
                <a:srgbClr val="FFFFFF"/>
              </a:solidFill>
              <a:latin typeface="Inter"/>
              <a:ea typeface="Inter"/>
              <a:cs typeface="Inter"/>
              <a:sym typeface="Inter"/>
            </a:endParaRPr>
          </a:p>
        </p:txBody>
      </p:sp>
      <p:sp>
        <p:nvSpPr>
          <p:cNvPr id="147" name="Google Shape;147;p9"/>
          <p:cNvSpPr/>
          <p:nvPr/>
        </p:nvSpPr>
        <p:spPr>
          <a:xfrm>
            <a:off x="1606603" y="2215500"/>
            <a:ext cx="1684500" cy="6801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Inter"/>
                <a:ea typeface="Inter"/>
                <a:cs typeface="Inter"/>
                <a:sym typeface="Inter"/>
              </a:rPr>
              <a:t>UserProxyAgent</a:t>
            </a:r>
            <a:endParaRPr b="1" sz="1200">
              <a:solidFill>
                <a:srgbClr val="FFFFFF"/>
              </a:solidFill>
              <a:latin typeface="Inter"/>
              <a:ea typeface="Inter"/>
              <a:cs typeface="Inter"/>
              <a:sym typeface="Inter"/>
            </a:endParaRPr>
          </a:p>
        </p:txBody>
      </p:sp>
      <p:cxnSp>
        <p:nvCxnSpPr>
          <p:cNvPr id="148" name="Google Shape;148;p9"/>
          <p:cNvCxnSpPr>
            <a:stCxn id="146" idx="2"/>
            <a:endCxn id="147" idx="0"/>
          </p:cNvCxnSpPr>
          <p:nvPr/>
        </p:nvCxnSpPr>
        <p:spPr>
          <a:xfrm flipH="1">
            <a:off x="2448703" y="1765325"/>
            <a:ext cx="300" cy="450300"/>
          </a:xfrm>
          <a:prstGeom prst="straightConnector1">
            <a:avLst/>
          </a:prstGeom>
          <a:noFill/>
          <a:ln cap="flat" cmpd="sng" w="19050">
            <a:solidFill>
              <a:srgbClr val="DAE0E6"/>
            </a:solidFill>
            <a:prstDash val="solid"/>
            <a:round/>
            <a:headEnd len="med" w="med" type="none"/>
            <a:tailEnd len="med" w="med" type="triangle"/>
          </a:ln>
        </p:spPr>
      </p:cxnSp>
      <p:cxnSp>
        <p:nvCxnSpPr>
          <p:cNvPr id="149" name="Google Shape;149;p9"/>
          <p:cNvCxnSpPr>
            <a:stCxn id="147" idx="3"/>
            <a:endCxn id="139" idx="2"/>
          </p:cNvCxnSpPr>
          <p:nvPr/>
        </p:nvCxnSpPr>
        <p:spPr>
          <a:xfrm>
            <a:off x="3291103" y="2555550"/>
            <a:ext cx="993900" cy="600"/>
          </a:xfrm>
          <a:prstGeom prst="straightConnector1">
            <a:avLst/>
          </a:prstGeom>
          <a:noFill/>
          <a:ln cap="flat" cmpd="sng" w="19050">
            <a:solidFill>
              <a:srgbClr val="DAE0E6"/>
            </a:solidFill>
            <a:prstDash val="solid"/>
            <a:round/>
            <a:headEnd len="med" w="med" type="none"/>
            <a:tailEnd len="med" w="med" type="triangle"/>
          </a:ln>
        </p:spPr>
      </p:cxnSp>
      <p:sp>
        <p:nvSpPr>
          <p:cNvPr id="150" name="Google Shape;150;p9"/>
          <p:cNvSpPr txBox="1"/>
          <p:nvPr/>
        </p:nvSpPr>
        <p:spPr>
          <a:xfrm>
            <a:off x="6447658" y="2408722"/>
            <a:ext cx="77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2</a:t>
            </a:r>
            <a:endParaRPr b="1" sz="1000">
              <a:solidFill>
                <a:srgbClr val="FFFFFF"/>
              </a:solidFill>
              <a:latin typeface="Inter"/>
              <a:ea typeface="Inter"/>
              <a:cs typeface="Inter"/>
              <a:sym typeface="Inter"/>
            </a:endParaRPr>
          </a:p>
        </p:txBody>
      </p:sp>
      <p:sp>
        <p:nvSpPr>
          <p:cNvPr id="151" name="Google Shape;151;p9"/>
          <p:cNvSpPr txBox="1"/>
          <p:nvPr/>
        </p:nvSpPr>
        <p:spPr>
          <a:xfrm>
            <a:off x="6447658" y="1402203"/>
            <a:ext cx="77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1</a:t>
            </a:r>
            <a:endParaRPr b="1" sz="1000">
              <a:solidFill>
                <a:srgbClr val="FFFFFF"/>
              </a:solidFill>
              <a:latin typeface="Inter"/>
              <a:ea typeface="Inter"/>
              <a:cs typeface="Inter"/>
              <a:sym typeface="Inter"/>
            </a:endParaRPr>
          </a:p>
        </p:txBody>
      </p:sp>
      <p:sp>
        <p:nvSpPr>
          <p:cNvPr id="152" name="Google Shape;152;p9"/>
          <p:cNvSpPr txBox="1"/>
          <p:nvPr/>
        </p:nvSpPr>
        <p:spPr>
          <a:xfrm>
            <a:off x="6447658" y="3415241"/>
            <a:ext cx="77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3</a:t>
            </a:r>
            <a:endParaRPr b="1" sz="1000">
              <a:solidFill>
                <a:srgbClr val="FFFFFF"/>
              </a:solidFill>
              <a:latin typeface="Inter"/>
              <a:ea typeface="Inter"/>
              <a:cs typeface="Inter"/>
              <a:sym typeface="Inter"/>
            </a:endParaRPr>
          </a:p>
        </p:txBody>
      </p:sp>
      <p:sp>
        <p:nvSpPr>
          <p:cNvPr id="153" name="Google Shape;153;p9"/>
          <p:cNvSpPr txBox="1"/>
          <p:nvPr/>
        </p:nvSpPr>
        <p:spPr>
          <a:xfrm>
            <a:off x="3168052" y="3415231"/>
            <a:ext cx="3168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Inter"/>
                <a:ea typeface="Inter"/>
                <a:cs typeface="Inter"/>
                <a:sym typeface="Inter"/>
              </a:rPr>
              <a:t>Manager decides which agent speaks next</a:t>
            </a:r>
            <a:endParaRPr>
              <a:solidFill>
                <a:srgbClr val="FFFFFF"/>
              </a:solidFill>
              <a:latin typeface="Inter"/>
              <a:ea typeface="Inter"/>
              <a:cs typeface="Inter"/>
              <a:sym typeface="Inter"/>
            </a:endParaRPr>
          </a:p>
        </p:txBody>
      </p:sp>
      <p:pic>
        <p:nvPicPr>
          <p:cNvPr id="154" name="Google Shape;154;p9"/>
          <p:cNvPicPr preferRelativeResize="0"/>
          <p:nvPr/>
        </p:nvPicPr>
        <p:blipFill>
          <a:blip r:embed="rId3">
            <a:alphaModFix/>
          </a:blip>
          <a:stretch>
            <a:fillRect/>
          </a:stretch>
        </p:blipFill>
        <p:spPr>
          <a:xfrm>
            <a:off x="1878368" y="1162112"/>
            <a:ext cx="384599" cy="384599"/>
          </a:xfrm>
          <a:prstGeom prst="rect">
            <a:avLst/>
          </a:prstGeom>
          <a:noFill/>
          <a:ln>
            <a:noFill/>
          </a:ln>
        </p:spPr>
      </p:pic>
      <p:sp>
        <p:nvSpPr>
          <p:cNvPr id="155" name="Google Shape;155;p9"/>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6" name="Google Shape;156;p9"/>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7" name="Google Shape;157;p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158" name="Google Shape;158;p9"/>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9" name="Google Shape;159;p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Group Chat</a:t>
            </a:r>
            <a:endParaRPr b="1" sz="2400">
              <a:solidFill>
                <a:srgbClr val="FFFFFF"/>
              </a:solidFill>
              <a:latin typeface="Inter"/>
              <a:ea typeface="Inter"/>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0"/>
          <p:cNvSpPr/>
          <p:nvPr/>
        </p:nvSpPr>
        <p:spPr>
          <a:xfrm>
            <a:off x="4285007" y="2113009"/>
            <a:ext cx="934200" cy="8862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latin typeface="Inter"/>
                <a:ea typeface="Inter"/>
                <a:cs typeface="Inter"/>
                <a:sym typeface="Inter"/>
              </a:rPr>
              <a:t>Group Chat Manager</a:t>
            </a:r>
            <a:endParaRPr b="1" sz="800">
              <a:solidFill>
                <a:srgbClr val="FFFFFF"/>
              </a:solidFill>
              <a:latin typeface="Inter"/>
              <a:ea typeface="Inter"/>
              <a:cs typeface="Inter"/>
              <a:sym typeface="Inter"/>
            </a:endParaRPr>
          </a:p>
        </p:txBody>
      </p:sp>
      <p:sp>
        <p:nvSpPr>
          <p:cNvPr id="165" name="Google Shape;165;p10"/>
          <p:cNvSpPr/>
          <p:nvPr/>
        </p:nvSpPr>
        <p:spPr>
          <a:xfrm>
            <a:off x="6447644" y="1181383"/>
            <a:ext cx="770100" cy="730500"/>
          </a:xfrm>
          <a:prstGeom prst="ellipse">
            <a:avLst/>
          </a:prstGeom>
          <a:noFill/>
          <a:ln cap="flat" cmpd="sng" w="19050">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solidFill>
                <a:srgbClr val="FFFFFF"/>
              </a:solidFill>
            </a:endParaRPr>
          </a:p>
        </p:txBody>
      </p:sp>
      <p:sp>
        <p:nvSpPr>
          <p:cNvPr id="166" name="Google Shape;166;p10"/>
          <p:cNvSpPr/>
          <p:nvPr/>
        </p:nvSpPr>
        <p:spPr>
          <a:xfrm>
            <a:off x="6447637" y="3199144"/>
            <a:ext cx="770100" cy="730500"/>
          </a:xfrm>
          <a:prstGeom prst="ellipse">
            <a:avLst/>
          </a:prstGeom>
          <a:noFill/>
          <a:ln cap="flat" cmpd="sng" w="19050">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 name="Google Shape;167;p10"/>
          <p:cNvSpPr/>
          <p:nvPr/>
        </p:nvSpPr>
        <p:spPr>
          <a:xfrm>
            <a:off x="6447647" y="2177580"/>
            <a:ext cx="770100" cy="755700"/>
          </a:xfrm>
          <a:prstGeom prst="ellipse">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700">
              <a:solidFill>
                <a:srgbClr val="FFFFFF"/>
              </a:solidFill>
              <a:latin typeface="Inter"/>
              <a:ea typeface="Inter"/>
              <a:cs typeface="Inter"/>
              <a:sym typeface="Inter"/>
            </a:endParaRPr>
          </a:p>
        </p:txBody>
      </p:sp>
      <p:cxnSp>
        <p:nvCxnSpPr>
          <p:cNvPr id="168" name="Google Shape;168;p10"/>
          <p:cNvCxnSpPr>
            <a:stCxn id="164" idx="7"/>
            <a:endCxn id="165" idx="2"/>
          </p:cNvCxnSpPr>
          <p:nvPr/>
        </p:nvCxnSpPr>
        <p:spPr>
          <a:xfrm flipH="1" rot="10800000">
            <a:off x="5082397" y="1546490"/>
            <a:ext cx="1365300" cy="696300"/>
          </a:xfrm>
          <a:prstGeom prst="straightConnector1">
            <a:avLst/>
          </a:prstGeom>
          <a:noFill/>
          <a:ln cap="flat" cmpd="sng" w="19050">
            <a:solidFill>
              <a:srgbClr val="DAE0E6"/>
            </a:solidFill>
            <a:prstDash val="solid"/>
            <a:round/>
            <a:headEnd len="med" w="med" type="stealth"/>
            <a:tailEnd len="med" w="med" type="stealth"/>
          </a:ln>
        </p:spPr>
      </p:cxnSp>
      <p:cxnSp>
        <p:nvCxnSpPr>
          <p:cNvPr id="169" name="Google Shape;169;p10"/>
          <p:cNvCxnSpPr>
            <a:stCxn id="164" idx="6"/>
            <a:endCxn id="167" idx="2"/>
          </p:cNvCxnSpPr>
          <p:nvPr/>
        </p:nvCxnSpPr>
        <p:spPr>
          <a:xfrm flipH="1" rot="10800000">
            <a:off x="5219207" y="2555509"/>
            <a:ext cx="1228500" cy="600"/>
          </a:xfrm>
          <a:prstGeom prst="straightConnector1">
            <a:avLst/>
          </a:prstGeom>
          <a:noFill/>
          <a:ln cap="flat" cmpd="sng" w="19050">
            <a:solidFill>
              <a:srgbClr val="DAE0E6"/>
            </a:solidFill>
            <a:prstDash val="solid"/>
            <a:round/>
            <a:headEnd len="med" w="med" type="stealth"/>
            <a:tailEnd len="med" w="med" type="stealth"/>
          </a:ln>
        </p:spPr>
      </p:cxnSp>
      <p:cxnSp>
        <p:nvCxnSpPr>
          <p:cNvPr id="170" name="Google Shape;170;p10"/>
          <p:cNvCxnSpPr>
            <a:stCxn id="164" idx="5"/>
          </p:cNvCxnSpPr>
          <p:nvPr/>
        </p:nvCxnSpPr>
        <p:spPr>
          <a:xfrm>
            <a:off x="5082397" y="2869428"/>
            <a:ext cx="1365300" cy="695100"/>
          </a:xfrm>
          <a:prstGeom prst="straightConnector1">
            <a:avLst/>
          </a:prstGeom>
          <a:noFill/>
          <a:ln cap="flat" cmpd="sng" w="19050">
            <a:solidFill>
              <a:srgbClr val="DAE0E6"/>
            </a:solidFill>
            <a:prstDash val="solid"/>
            <a:round/>
            <a:headEnd len="med" w="med" type="stealth"/>
            <a:tailEnd len="med" w="med" type="stealth"/>
          </a:ln>
        </p:spPr>
      </p:cxnSp>
      <p:sp>
        <p:nvSpPr>
          <p:cNvPr id="171" name="Google Shape;171;p10"/>
          <p:cNvSpPr/>
          <p:nvPr/>
        </p:nvSpPr>
        <p:spPr>
          <a:xfrm>
            <a:off x="1606753" y="1085225"/>
            <a:ext cx="1684500" cy="6801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rgbClr val="FFFFFF"/>
              </a:solidFill>
              <a:latin typeface="Inter"/>
              <a:ea typeface="Inter"/>
              <a:cs typeface="Inter"/>
              <a:sym typeface="Inter"/>
            </a:endParaRPr>
          </a:p>
          <a:p>
            <a:pPr indent="0" lvl="0" marL="0" rtl="0" algn="ctr">
              <a:spcBef>
                <a:spcPts val="0"/>
              </a:spcBef>
              <a:spcAft>
                <a:spcPts val="0"/>
              </a:spcAft>
              <a:buNone/>
            </a:pPr>
            <a:r>
              <a:rPr b="1" lang="en" sz="1200">
                <a:solidFill>
                  <a:srgbClr val="FFFFFF"/>
                </a:solidFill>
                <a:latin typeface="Inter"/>
                <a:ea typeface="Inter"/>
                <a:cs typeface="Inter"/>
                <a:sym typeface="Inter"/>
              </a:rPr>
              <a:t> User</a:t>
            </a:r>
            <a:endParaRPr b="1" sz="1200">
              <a:solidFill>
                <a:srgbClr val="FFFFFF"/>
              </a:solidFill>
              <a:latin typeface="Inter"/>
              <a:ea typeface="Inter"/>
              <a:cs typeface="Inter"/>
              <a:sym typeface="Inter"/>
            </a:endParaRPr>
          </a:p>
          <a:p>
            <a:pPr indent="0" lvl="0" marL="0" rtl="0" algn="l">
              <a:spcBef>
                <a:spcPts val="0"/>
              </a:spcBef>
              <a:spcAft>
                <a:spcPts val="0"/>
              </a:spcAft>
              <a:buNone/>
            </a:pPr>
            <a:r>
              <a:t/>
            </a:r>
            <a:endParaRPr b="1" sz="1200">
              <a:solidFill>
                <a:srgbClr val="FFFFFF"/>
              </a:solidFill>
              <a:latin typeface="Inter"/>
              <a:ea typeface="Inter"/>
              <a:cs typeface="Inter"/>
              <a:sym typeface="Inter"/>
            </a:endParaRPr>
          </a:p>
        </p:txBody>
      </p:sp>
      <p:sp>
        <p:nvSpPr>
          <p:cNvPr id="172" name="Google Shape;172;p10"/>
          <p:cNvSpPr/>
          <p:nvPr/>
        </p:nvSpPr>
        <p:spPr>
          <a:xfrm>
            <a:off x="1606603" y="2215500"/>
            <a:ext cx="1684500" cy="6801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Inter"/>
                <a:ea typeface="Inter"/>
                <a:cs typeface="Inter"/>
                <a:sym typeface="Inter"/>
              </a:rPr>
              <a:t>UserProxyAgent</a:t>
            </a:r>
            <a:endParaRPr b="1" sz="1200">
              <a:solidFill>
                <a:srgbClr val="FFFFFF"/>
              </a:solidFill>
              <a:latin typeface="Inter"/>
              <a:ea typeface="Inter"/>
              <a:cs typeface="Inter"/>
              <a:sym typeface="Inter"/>
            </a:endParaRPr>
          </a:p>
        </p:txBody>
      </p:sp>
      <p:cxnSp>
        <p:nvCxnSpPr>
          <p:cNvPr id="173" name="Google Shape;173;p10"/>
          <p:cNvCxnSpPr>
            <a:stCxn id="171" idx="2"/>
            <a:endCxn id="172" idx="0"/>
          </p:cNvCxnSpPr>
          <p:nvPr/>
        </p:nvCxnSpPr>
        <p:spPr>
          <a:xfrm flipH="1">
            <a:off x="2448703" y="1765325"/>
            <a:ext cx="300" cy="450300"/>
          </a:xfrm>
          <a:prstGeom prst="straightConnector1">
            <a:avLst/>
          </a:prstGeom>
          <a:noFill/>
          <a:ln cap="flat" cmpd="sng" w="19050">
            <a:solidFill>
              <a:srgbClr val="DAE0E6"/>
            </a:solidFill>
            <a:prstDash val="solid"/>
            <a:round/>
            <a:headEnd len="med" w="med" type="none"/>
            <a:tailEnd len="med" w="med" type="triangle"/>
          </a:ln>
        </p:spPr>
      </p:cxnSp>
      <p:cxnSp>
        <p:nvCxnSpPr>
          <p:cNvPr id="174" name="Google Shape;174;p10"/>
          <p:cNvCxnSpPr>
            <a:stCxn id="172" idx="3"/>
            <a:endCxn id="164" idx="2"/>
          </p:cNvCxnSpPr>
          <p:nvPr/>
        </p:nvCxnSpPr>
        <p:spPr>
          <a:xfrm>
            <a:off x="3291103" y="2555550"/>
            <a:ext cx="993900" cy="600"/>
          </a:xfrm>
          <a:prstGeom prst="straightConnector1">
            <a:avLst/>
          </a:prstGeom>
          <a:noFill/>
          <a:ln cap="flat" cmpd="sng" w="19050">
            <a:solidFill>
              <a:srgbClr val="DAE0E6"/>
            </a:solidFill>
            <a:prstDash val="solid"/>
            <a:round/>
            <a:headEnd len="med" w="med" type="none"/>
            <a:tailEnd len="med" w="med" type="triangle"/>
          </a:ln>
        </p:spPr>
      </p:cxnSp>
      <p:sp>
        <p:nvSpPr>
          <p:cNvPr id="175" name="Google Shape;175;p10"/>
          <p:cNvSpPr txBox="1"/>
          <p:nvPr/>
        </p:nvSpPr>
        <p:spPr>
          <a:xfrm>
            <a:off x="6447658" y="2408722"/>
            <a:ext cx="77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2</a:t>
            </a:r>
            <a:endParaRPr b="1" sz="1000">
              <a:solidFill>
                <a:srgbClr val="FFFFFF"/>
              </a:solidFill>
              <a:latin typeface="Inter"/>
              <a:ea typeface="Inter"/>
              <a:cs typeface="Inter"/>
              <a:sym typeface="Inter"/>
            </a:endParaRPr>
          </a:p>
        </p:txBody>
      </p:sp>
      <p:sp>
        <p:nvSpPr>
          <p:cNvPr id="176" name="Google Shape;176;p10"/>
          <p:cNvSpPr txBox="1"/>
          <p:nvPr/>
        </p:nvSpPr>
        <p:spPr>
          <a:xfrm>
            <a:off x="6447658" y="1402203"/>
            <a:ext cx="77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1</a:t>
            </a:r>
            <a:endParaRPr b="1" sz="1000">
              <a:solidFill>
                <a:srgbClr val="FFFFFF"/>
              </a:solidFill>
              <a:latin typeface="Inter"/>
              <a:ea typeface="Inter"/>
              <a:cs typeface="Inter"/>
              <a:sym typeface="Inter"/>
            </a:endParaRPr>
          </a:p>
        </p:txBody>
      </p:sp>
      <p:sp>
        <p:nvSpPr>
          <p:cNvPr id="177" name="Google Shape;177;p10"/>
          <p:cNvSpPr txBox="1"/>
          <p:nvPr/>
        </p:nvSpPr>
        <p:spPr>
          <a:xfrm>
            <a:off x="6447658" y="3415241"/>
            <a:ext cx="77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3</a:t>
            </a:r>
            <a:endParaRPr b="1" sz="1000">
              <a:solidFill>
                <a:srgbClr val="FFFFFF"/>
              </a:solidFill>
              <a:latin typeface="Inter"/>
              <a:ea typeface="Inter"/>
              <a:cs typeface="Inter"/>
              <a:sym typeface="Inter"/>
            </a:endParaRPr>
          </a:p>
        </p:txBody>
      </p:sp>
      <p:sp>
        <p:nvSpPr>
          <p:cNvPr id="178" name="Google Shape;178;p10"/>
          <p:cNvSpPr txBox="1"/>
          <p:nvPr/>
        </p:nvSpPr>
        <p:spPr>
          <a:xfrm>
            <a:off x="1358274" y="3720025"/>
            <a:ext cx="4825500" cy="400200"/>
          </a:xfrm>
          <a:prstGeom prst="rect">
            <a:avLst/>
          </a:prstGeom>
          <a:noFill/>
          <a:ln cap="flat" cmpd="sng" w="9525">
            <a:solidFill>
              <a:srgbClr val="85D99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Inter"/>
                <a:ea typeface="Inter"/>
                <a:cs typeface="Inter"/>
                <a:sym typeface="Inter"/>
              </a:rPr>
              <a:t>Wrong information creates </a:t>
            </a:r>
            <a:r>
              <a:rPr lang="en">
                <a:solidFill>
                  <a:srgbClr val="FFFFFF"/>
                </a:solidFill>
                <a:latin typeface="Inter"/>
                <a:ea typeface="Inter"/>
                <a:cs typeface="Inter"/>
                <a:sym typeface="Inter"/>
              </a:rPr>
              <a:t>unnecessary</a:t>
            </a:r>
            <a:r>
              <a:rPr lang="en">
                <a:solidFill>
                  <a:srgbClr val="FFFFFF"/>
                </a:solidFill>
                <a:latin typeface="Inter"/>
                <a:ea typeface="Inter"/>
                <a:cs typeface="Inter"/>
                <a:sym typeface="Inter"/>
              </a:rPr>
              <a:t> complexity</a:t>
            </a:r>
            <a:endParaRPr>
              <a:solidFill>
                <a:srgbClr val="FFFFFF"/>
              </a:solidFill>
              <a:latin typeface="Inter"/>
              <a:ea typeface="Inter"/>
              <a:cs typeface="Inter"/>
              <a:sym typeface="Inter"/>
            </a:endParaRPr>
          </a:p>
        </p:txBody>
      </p:sp>
      <p:pic>
        <p:nvPicPr>
          <p:cNvPr id="179" name="Google Shape;179;p10"/>
          <p:cNvPicPr preferRelativeResize="0"/>
          <p:nvPr/>
        </p:nvPicPr>
        <p:blipFill>
          <a:blip r:embed="rId3">
            <a:alphaModFix/>
          </a:blip>
          <a:stretch>
            <a:fillRect/>
          </a:stretch>
        </p:blipFill>
        <p:spPr>
          <a:xfrm>
            <a:off x="1878368" y="1162112"/>
            <a:ext cx="384599" cy="384599"/>
          </a:xfrm>
          <a:prstGeom prst="rect">
            <a:avLst/>
          </a:prstGeom>
          <a:noFill/>
          <a:ln>
            <a:noFill/>
          </a:ln>
        </p:spPr>
      </p:pic>
      <p:sp>
        <p:nvSpPr>
          <p:cNvPr id="180" name="Google Shape;180;p10"/>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1" name="Google Shape;181;p10"/>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2" name="Google Shape;182;p1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183" name="Google Shape;183;p10"/>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4" name="Google Shape;184;p1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Limitations of </a:t>
            </a:r>
            <a:r>
              <a:rPr b="1" lang="en" sz="2400">
                <a:solidFill>
                  <a:srgbClr val="FFFFFF"/>
                </a:solidFill>
                <a:latin typeface="Inter"/>
                <a:ea typeface="Inter"/>
                <a:cs typeface="Inter"/>
                <a:sym typeface="Inter"/>
              </a:rPr>
              <a:t>Group Chat</a:t>
            </a:r>
            <a:endParaRPr b="1" sz="2400">
              <a:solidFill>
                <a:srgbClr val="FFFFFF"/>
              </a:solidFill>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1"/>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0" name="Google Shape;190;p11"/>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1" name="Google Shape;191;p1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192" name="Google Shape;192;p11"/>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3" name="Google Shape;193;p1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Limitations of </a:t>
            </a:r>
            <a:r>
              <a:rPr b="1" lang="en" sz="2400">
                <a:solidFill>
                  <a:srgbClr val="FFFFFF"/>
                </a:solidFill>
                <a:latin typeface="Inter"/>
                <a:ea typeface="Inter"/>
                <a:cs typeface="Inter"/>
                <a:sym typeface="Inter"/>
              </a:rPr>
              <a:t>Group Chat: Example</a:t>
            </a:r>
            <a:endParaRPr b="1" sz="2400">
              <a:solidFill>
                <a:srgbClr val="FFFFFF"/>
              </a:solidFill>
              <a:latin typeface="Inter"/>
              <a:ea typeface="Inter"/>
              <a:cs typeface="Inter"/>
              <a:sym typeface="Inter"/>
            </a:endParaRPr>
          </a:p>
        </p:txBody>
      </p:sp>
      <p:sp>
        <p:nvSpPr>
          <p:cNvPr id="194" name="Google Shape;194;p11"/>
          <p:cNvSpPr/>
          <p:nvPr/>
        </p:nvSpPr>
        <p:spPr>
          <a:xfrm>
            <a:off x="522227" y="18275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195" name="Google Shape;195;p11"/>
          <p:cNvSpPr/>
          <p:nvPr/>
        </p:nvSpPr>
        <p:spPr>
          <a:xfrm>
            <a:off x="2474300" y="1086000"/>
            <a:ext cx="879900" cy="5640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Customer Data</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96" name="Google Shape;196;p11"/>
          <p:cNvSpPr/>
          <p:nvPr/>
        </p:nvSpPr>
        <p:spPr>
          <a:xfrm>
            <a:off x="2474300" y="1803325"/>
            <a:ext cx="879900" cy="5640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Summary </a:t>
            </a:r>
            <a:r>
              <a:rPr b="1" lang="en" sz="900">
                <a:solidFill>
                  <a:srgbClr val="FFFFFF"/>
                </a:solidFill>
                <a:latin typeface="Inter"/>
                <a:ea typeface="Inter"/>
                <a:cs typeface="Inter"/>
                <a:sym typeface="Inter"/>
              </a:rPr>
              <a:t>Agent</a:t>
            </a:r>
            <a:endParaRPr b="1" sz="700">
              <a:solidFill>
                <a:srgbClr val="FFFFFF"/>
              </a:solidFill>
              <a:latin typeface="Inter"/>
              <a:ea typeface="Inter"/>
              <a:cs typeface="Inter"/>
              <a:sym typeface="Inter"/>
            </a:endParaRPr>
          </a:p>
        </p:txBody>
      </p:sp>
      <p:sp>
        <p:nvSpPr>
          <p:cNvPr id="197" name="Google Shape;197;p11"/>
          <p:cNvSpPr/>
          <p:nvPr/>
        </p:nvSpPr>
        <p:spPr>
          <a:xfrm>
            <a:off x="2474300" y="2589822"/>
            <a:ext cx="8799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Email Agent</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98" name="Google Shape;198;p11"/>
          <p:cNvSpPr txBox="1"/>
          <p:nvPr/>
        </p:nvSpPr>
        <p:spPr>
          <a:xfrm rot="-2415815">
            <a:off x="1445025" y="1567144"/>
            <a:ext cx="778425" cy="290128"/>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rPr>
              <a:t>Message</a:t>
            </a:r>
            <a:endParaRPr sz="900">
              <a:solidFill>
                <a:schemeClr val="lt1"/>
              </a:solidFill>
            </a:endParaRPr>
          </a:p>
        </p:txBody>
      </p:sp>
      <p:cxnSp>
        <p:nvCxnSpPr>
          <p:cNvPr id="199" name="Google Shape;199;p11"/>
          <p:cNvCxnSpPr/>
          <p:nvPr/>
        </p:nvCxnSpPr>
        <p:spPr>
          <a:xfrm>
            <a:off x="3847100" y="2235300"/>
            <a:ext cx="900900" cy="0"/>
          </a:xfrm>
          <a:prstGeom prst="straightConnector1">
            <a:avLst/>
          </a:prstGeom>
          <a:noFill/>
          <a:ln cap="flat" cmpd="sng" w="19050">
            <a:solidFill>
              <a:schemeClr val="lt1"/>
            </a:solidFill>
            <a:prstDash val="solid"/>
            <a:round/>
            <a:headEnd len="med" w="med" type="none"/>
            <a:tailEnd len="med" w="med" type="triangle"/>
          </a:ln>
        </p:spPr>
      </p:cxnSp>
      <p:sp>
        <p:nvSpPr>
          <p:cNvPr id="200" name="Google Shape;200;p11"/>
          <p:cNvSpPr/>
          <p:nvPr/>
        </p:nvSpPr>
        <p:spPr>
          <a:xfrm>
            <a:off x="4941827" y="18275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201" name="Google Shape;201;p11"/>
          <p:cNvSpPr/>
          <p:nvPr/>
        </p:nvSpPr>
        <p:spPr>
          <a:xfrm>
            <a:off x="6893900" y="1086000"/>
            <a:ext cx="879900" cy="5640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Customer Agent</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202" name="Google Shape;202;p11"/>
          <p:cNvSpPr/>
          <p:nvPr/>
        </p:nvSpPr>
        <p:spPr>
          <a:xfrm>
            <a:off x="6893900" y="1803325"/>
            <a:ext cx="879900" cy="5640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chemeClr val="lt1"/>
                </a:solidFill>
                <a:latin typeface="Inter"/>
                <a:ea typeface="Inter"/>
                <a:cs typeface="Inter"/>
                <a:sym typeface="Inter"/>
              </a:rPr>
              <a:t>Summary Agent</a:t>
            </a:r>
            <a:endParaRPr b="1" sz="700">
              <a:solidFill>
                <a:srgbClr val="FFFFFF"/>
              </a:solidFill>
              <a:latin typeface="Inter"/>
              <a:ea typeface="Inter"/>
              <a:cs typeface="Inter"/>
              <a:sym typeface="Inter"/>
            </a:endParaRPr>
          </a:p>
        </p:txBody>
      </p:sp>
      <p:sp>
        <p:nvSpPr>
          <p:cNvPr id="203" name="Google Shape;203;p11"/>
          <p:cNvSpPr/>
          <p:nvPr/>
        </p:nvSpPr>
        <p:spPr>
          <a:xfrm>
            <a:off x="6893900" y="2589822"/>
            <a:ext cx="8799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Email Agent</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204" name="Google Shape;204;p11"/>
          <p:cNvCxnSpPr>
            <a:stCxn id="200" idx="6"/>
            <a:endCxn id="202" idx="1"/>
          </p:cNvCxnSpPr>
          <p:nvPr/>
        </p:nvCxnSpPr>
        <p:spPr>
          <a:xfrm flipH="1" rot="10800000">
            <a:off x="5821727" y="2085298"/>
            <a:ext cx="1072200" cy="159600"/>
          </a:xfrm>
          <a:prstGeom prst="straightConnector1">
            <a:avLst/>
          </a:prstGeom>
          <a:noFill/>
          <a:ln cap="flat" cmpd="sng" w="19050">
            <a:solidFill>
              <a:srgbClr val="DAE0E6"/>
            </a:solidFill>
            <a:prstDash val="solid"/>
            <a:round/>
            <a:headEnd len="med" w="med" type="none"/>
            <a:tailEnd len="med" w="med" type="triangle"/>
          </a:ln>
        </p:spPr>
      </p:cxnSp>
      <p:cxnSp>
        <p:nvCxnSpPr>
          <p:cNvPr id="205" name="Google Shape;205;p11"/>
          <p:cNvCxnSpPr>
            <a:stCxn id="200" idx="6"/>
            <a:endCxn id="203" idx="1"/>
          </p:cNvCxnSpPr>
          <p:nvPr/>
        </p:nvCxnSpPr>
        <p:spPr>
          <a:xfrm>
            <a:off x="5821727" y="2244898"/>
            <a:ext cx="1072200" cy="627000"/>
          </a:xfrm>
          <a:prstGeom prst="straightConnector1">
            <a:avLst/>
          </a:prstGeom>
          <a:noFill/>
          <a:ln cap="flat" cmpd="sng" w="19050">
            <a:solidFill>
              <a:srgbClr val="DAE0E6"/>
            </a:solidFill>
            <a:prstDash val="solid"/>
            <a:round/>
            <a:headEnd len="med" w="med" type="none"/>
            <a:tailEnd len="med" w="med" type="triangle"/>
          </a:ln>
        </p:spPr>
      </p:cxnSp>
      <p:sp>
        <p:nvSpPr>
          <p:cNvPr id="206" name="Google Shape;206;p11"/>
          <p:cNvSpPr txBox="1"/>
          <p:nvPr/>
        </p:nvSpPr>
        <p:spPr>
          <a:xfrm>
            <a:off x="6066641" y="2145762"/>
            <a:ext cx="768300" cy="28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rPr>
              <a:t>Messages</a:t>
            </a:r>
            <a:endParaRPr sz="900">
              <a:solidFill>
                <a:schemeClr val="lt1"/>
              </a:solidFill>
            </a:endParaRPr>
          </a:p>
        </p:txBody>
      </p:sp>
      <p:cxnSp>
        <p:nvCxnSpPr>
          <p:cNvPr id="207" name="Google Shape;207;p11"/>
          <p:cNvCxnSpPr>
            <a:stCxn id="195" idx="1"/>
            <a:endCxn id="194" idx="6"/>
          </p:cNvCxnSpPr>
          <p:nvPr/>
        </p:nvCxnSpPr>
        <p:spPr>
          <a:xfrm flipH="1">
            <a:off x="1402100" y="1368000"/>
            <a:ext cx="1072200" cy="876900"/>
          </a:xfrm>
          <a:prstGeom prst="straightConnector1">
            <a:avLst/>
          </a:prstGeom>
          <a:noFill/>
          <a:ln cap="flat" cmpd="sng" w="19050">
            <a:solidFill>
              <a:srgbClr val="DAE0E6"/>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2"/>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3" name="Google Shape;213;p12"/>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4" name="Google Shape;214;p1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Task Management</a:t>
            </a:r>
            <a:endParaRPr b="1" sz="2400">
              <a:solidFill>
                <a:srgbClr val="FFFFFF"/>
              </a:solidFill>
              <a:latin typeface="Inter"/>
              <a:ea typeface="Inter"/>
              <a:cs typeface="Inter"/>
              <a:sym typeface="Inter"/>
            </a:endParaRPr>
          </a:p>
        </p:txBody>
      </p:sp>
      <p:sp>
        <p:nvSpPr>
          <p:cNvPr id="215" name="Google Shape;215;p12"/>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6" name="Google Shape;216;p1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FF"/>
                </a:solidFill>
                <a:latin typeface="Inter"/>
                <a:ea typeface="Inter"/>
                <a:cs typeface="Inter"/>
                <a:sym typeface="Inter"/>
              </a:rPr>
              <a:t>Limitations of </a:t>
            </a:r>
            <a:r>
              <a:rPr b="1" lang="en" sz="2400">
                <a:solidFill>
                  <a:srgbClr val="FFFFFF"/>
                </a:solidFill>
                <a:latin typeface="Inter"/>
                <a:ea typeface="Inter"/>
                <a:cs typeface="Inter"/>
                <a:sym typeface="Inter"/>
              </a:rPr>
              <a:t>Group Chat</a:t>
            </a:r>
            <a:endParaRPr b="1" sz="2400">
              <a:solidFill>
                <a:srgbClr val="FFFFFF"/>
              </a:solidFill>
              <a:latin typeface="Inter"/>
              <a:ea typeface="Inter"/>
              <a:cs typeface="Inter"/>
              <a:sym typeface="Inter"/>
            </a:endParaRPr>
          </a:p>
        </p:txBody>
      </p:sp>
      <p:sp>
        <p:nvSpPr>
          <p:cNvPr id="217" name="Google Shape;217;p12"/>
          <p:cNvSpPr/>
          <p:nvPr/>
        </p:nvSpPr>
        <p:spPr>
          <a:xfrm>
            <a:off x="522227" y="18275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218" name="Google Shape;218;p12"/>
          <p:cNvSpPr/>
          <p:nvPr/>
        </p:nvSpPr>
        <p:spPr>
          <a:xfrm>
            <a:off x="2474300" y="1086000"/>
            <a:ext cx="879900" cy="5640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Customer Data</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219" name="Google Shape;219;p12"/>
          <p:cNvSpPr/>
          <p:nvPr/>
        </p:nvSpPr>
        <p:spPr>
          <a:xfrm>
            <a:off x="2474300" y="1803325"/>
            <a:ext cx="879900" cy="5640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Summary Agent</a:t>
            </a:r>
            <a:endParaRPr b="1" sz="700">
              <a:solidFill>
                <a:srgbClr val="FFFFFF"/>
              </a:solidFill>
              <a:latin typeface="Inter"/>
              <a:ea typeface="Inter"/>
              <a:cs typeface="Inter"/>
              <a:sym typeface="Inter"/>
            </a:endParaRPr>
          </a:p>
        </p:txBody>
      </p:sp>
      <p:sp>
        <p:nvSpPr>
          <p:cNvPr id="220" name="Google Shape;220;p12"/>
          <p:cNvSpPr/>
          <p:nvPr/>
        </p:nvSpPr>
        <p:spPr>
          <a:xfrm>
            <a:off x="2474300" y="2589822"/>
            <a:ext cx="8799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Email Agent</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221" name="Google Shape;221;p12"/>
          <p:cNvSpPr txBox="1"/>
          <p:nvPr/>
        </p:nvSpPr>
        <p:spPr>
          <a:xfrm rot="-2415815">
            <a:off x="1445025" y="1567144"/>
            <a:ext cx="778425" cy="290128"/>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rPr>
              <a:t>Message</a:t>
            </a:r>
            <a:endParaRPr sz="900">
              <a:solidFill>
                <a:schemeClr val="lt1"/>
              </a:solidFill>
            </a:endParaRPr>
          </a:p>
        </p:txBody>
      </p:sp>
      <p:cxnSp>
        <p:nvCxnSpPr>
          <p:cNvPr id="222" name="Google Shape;222;p12"/>
          <p:cNvCxnSpPr/>
          <p:nvPr/>
        </p:nvCxnSpPr>
        <p:spPr>
          <a:xfrm>
            <a:off x="3847100" y="2235300"/>
            <a:ext cx="900900" cy="0"/>
          </a:xfrm>
          <a:prstGeom prst="straightConnector1">
            <a:avLst/>
          </a:prstGeom>
          <a:noFill/>
          <a:ln cap="flat" cmpd="sng" w="19050">
            <a:solidFill>
              <a:schemeClr val="lt1"/>
            </a:solidFill>
            <a:prstDash val="solid"/>
            <a:round/>
            <a:headEnd len="med" w="med" type="none"/>
            <a:tailEnd len="med" w="med" type="triangle"/>
          </a:ln>
        </p:spPr>
      </p:cxnSp>
      <p:sp>
        <p:nvSpPr>
          <p:cNvPr id="223" name="Google Shape;223;p12"/>
          <p:cNvSpPr/>
          <p:nvPr/>
        </p:nvSpPr>
        <p:spPr>
          <a:xfrm>
            <a:off x="4941827" y="18275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224" name="Google Shape;224;p12"/>
          <p:cNvSpPr/>
          <p:nvPr/>
        </p:nvSpPr>
        <p:spPr>
          <a:xfrm>
            <a:off x="6893900" y="1086000"/>
            <a:ext cx="879900" cy="5640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Customer Agent</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225" name="Google Shape;225;p12"/>
          <p:cNvSpPr/>
          <p:nvPr/>
        </p:nvSpPr>
        <p:spPr>
          <a:xfrm>
            <a:off x="6893900" y="1803325"/>
            <a:ext cx="879900" cy="5640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Summary Agent</a:t>
            </a:r>
            <a:endParaRPr b="1" sz="700">
              <a:solidFill>
                <a:srgbClr val="FFFFFF"/>
              </a:solidFill>
              <a:latin typeface="Inter"/>
              <a:ea typeface="Inter"/>
              <a:cs typeface="Inter"/>
              <a:sym typeface="Inter"/>
            </a:endParaRPr>
          </a:p>
        </p:txBody>
      </p:sp>
      <p:sp>
        <p:nvSpPr>
          <p:cNvPr id="226" name="Google Shape;226;p12"/>
          <p:cNvSpPr/>
          <p:nvPr/>
        </p:nvSpPr>
        <p:spPr>
          <a:xfrm>
            <a:off x="6893900" y="2589822"/>
            <a:ext cx="8799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Email Agent</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227" name="Google Shape;227;p12"/>
          <p:cNvCxnSpPr>
            <a:stCxn id="223" idx="6"/>
            <a:endCxn id="225" idx="1"/>
          </p:cNvCxnSpPr>
          <p:nvPr/>
        </p:nvCxnSpPr>
        <p:spPr>
          <a:xfrm flipH="1" rot="10800000">
            <a:off x="5821727" y="2085298"/>
            <a:ext cx="1072200" cy="159600"/>
          </a:xfrm>
          <a:prstGeom prst="straightConnector1">
            <a:avLst/>
          </a:prstGeom>
          <a:noFill/>
          <a:ln cap="flat" cmpd="sng" w="19050">
            <a:solidFill>
              <a:srgbClr val="DAE0E6"/>
            </a:solidFill>
            <a:prstDash val="solid"/>
            <a:round/>
            <a:headEnd len="med" w="med" type="none"/>
            <a:tailEnd len="med" w="med" type="triangle"/>
          </a:ln>
        </p:spPr>
      </p:cxnSp>
      <p:cxnSp>
        <p:nvCxnSpPr>
          <p:cNvPr id="228" name="Google Shape;228;p12"/>
          <p:cNvCxnSpPr>
            <a:stCxn id="223" idx="6"/>
            <a:endCxn id="226" idx="1"/>
          </p:cNvCxnSpPr>
          <p:nvPr/>
        </p:nvCxnSpPr>
        <p:spPr>
          <a:xfrm>
            <a:off x="5821727" y="2244898"/>
            <a:ext cx="1072200" cy="627000"/>
          </a:xfrm>
          <a:prstGeom prst="straightConnector1">
            <a:avLst/>
          </a:prstGeom>
          <a:noFill/>
          <a:ln cap="flat" cmpd="sng" w="19050">
            <a:solidFill>
              <a:srgbClr val="DAE0E6"/>
            </a:solidFill>
            <a:prstDash val="solid"/>
            <a:round/>
            <a:headEnd len="med" w="med" type="none"/>
            <a:tailEnd len="med" w="med" type="triangle"/>
          </a:ln>
        </p:spPr>
      </p:cxnSp>
      <p:sp>
        <p:nvSpPr>
          <p:cNvPr id="229" name="Google Shape;229;p12"/>
          <p:cNvSpPr txBox="1"/>
          <p:nvPr/>
        </p:nvSpPr>
        <p:spPr>
          <a:xfrm>
            <a:off x="6066641" y="2145762"/>
            <a:ext cx="768300" cy="28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rPr>
              <a:t>Messages</a:t>
            </a:r>
            <a:endParaRPr sz="900">
              <a:solidFill>
                <a:schemeClr val="lt1"/>
              </a:solidFill>
            </a:endParaRPr>
          </a:p>
        </p:txBody>
      </p:sp>
      <p:cxnSp>
        <p:nvCxnSpPr>
          <p:cNvPr id="230" name="Google Shape;230;p12"/>
          <p:cNvCxnSpPr>
            <a:stCxn id="218" idx="1"/>
            <a:endCxn id="217" idx="6"/>
          </p:cNvCxnSpPr>
          <p:nvPr/>
        </p:nvCxnSpPr>
        <p:spPr>
          <a:xfrm flipH="1">
            <a:off x="1402100" y="1368000"/>
            <a:ext cx="1072200" cy="876900"/>
          </a:xfrm>
          <a:prstGeom prst="straightConnector1">
            <a:avLst/>
          </a:prstGeom>
          <a:noFill/>
          <a:ln cap="flat" cmpd="sng" w="19050">
            <a:solidFill>
              <a:srgbClr val="DAE0E6"/>
            </a:solidFill>
            <a:prstDash val="solid"/>
            <a:round/>
            <a:headEnd len="med" w="med" type="none"/>
            <a:tailEnd len="med" w="med" type="triangle"/>
          </a:ln>
        </p:spPr>
      </p:cxnSp>
      <p:pic>
        <p:nvPicPr>
          <p:cNvPr id="231" name="Google Shape;231;p12"/>
          <p:cNvPicPr preferRelativeResize="0"/>
          <p:nvPr/>
        </p:nvPicPr>
        <p:blipFill>
          <a:blip r:embed="rId3">
            <a:alphaModFix amt="51000"/>
          </a:blip>
          <a:stretch>
            <a:fillRect/>
          </a:stretch>
        </p:blipFill>
        <p:spPr>
          <a:xfrm>
            <a:off x="391450" y="985050"/>
            <a:ext cx="4356550" cy="2342325"/>
          </a:xfrm>
          <a:prstGeom prst="rect">
            <a:avLst/>
          </a:prstGeom>
          <a:noFill/>
          <a:ln>
            <a:noFill/>
          </a:ln>
        </p:spPr>
      </p:pic>
      <p:sp>
        <p:nvSpPr>
          <p:cNvPr id="232" name="Google Shape;232;p12"/>
          <p:cNvSpPr txBox="1"/>
          <p:nvPr/>
        </p:nvSpPr>
        <p:spPr>
          <a:xfrm>
            <a:off x="2272674" y="3415225"/>
            <a:ext cx="4825500" cy="400200"/>
          </a:xfrm>
          <a:prstGeom prst="rect">
            <a:avLst/>
          </a:prstGeom>
          <a:noFill/>
          <a:ln cap="flat" cmpd="sng" w="9525">
            <a:solidFill>
              <a:srgbClr val="85D99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Inter"/>
                <a:ea typeface="Inter"/>
                <a:cs typeface="Inter"/>
                <a:sym typeface="Inter"/>
              </a:rPr>
              <a:t>U</a:t>
            </a:r>
            <a:r>
              <a:rPr lang="en">
                <a:solidFill>
                  <a:srgbClr val="FFFFFF"/>
                </a:solidFill>
                <a:latin typeface="Inter"/>
                <a:ea typeface="Inter"/>
                <a:cs typeface="Inter"/>
                <a:sym typeface="Inter"/>
              </a:rPr>
              <a:t>nnecessary complexity </a:t>
            </a:r>
            <a:r>
              <a:rPr lang="en">
                <a:solidFill>
                  <a:srgbClr val="FFFFFF"/>
                </a:solidFill>
                <a:latin typeface="Inter"/>
                <a:ea typeface="Inter"/>
                <a:cs typeface="Inter"/>
                <a:sym typeface="Inter"/>
              </a:rPr>
              <a:t>and</a:t>
            </a:r>
            <a:r>
              <a:rPr lang="en">
                <a:solidFill>
                  <a:srgbClr val="FFFFFF"/>
                </a:solidFill>
                <a:latin typeface="Inter"/>
                <a:ea typeface="Inter"/>
                <a:cs typeface="Inter"/>
                <a:sym typeface="Inter"/>
              </a:rPr>
              <a:t> </a:t>
            </a:r>
            <a:r>
              <a:rPr lang="en">
                <a:solidFill>
                  <a:srgbClr val="FFFFFF"/>
                </a:solidFill>
                <a:latin typeface="Inter"/>
                <a:ea typeface="Inter"/>
                <a:cs typeface="Inter"/>
                <a:sym typeface="Inter"/>
              </a:rPr>
              <a:t>processing</a:t>
            </a:r>
            <a:r>
              <a:rPr lang="en">
                <a:solidFill>
                  <a:srgbClr val="FFFFFF"/>
                </a:solidFill>
                <a:latin typeface="Inter"/>
                <a:ea typeface="Inter"/>
                <a:cs typeface="Inter"/>
                <a:sym typeface="Inter"/>
              </a:rPr>
              <a:t> overhead</a:t>
            </a:r>
            <a:endParaRPr>
              <a:solidFill>
                <a:srgbClr val="FFFFFF"/>
              </a:solidFill>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22667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